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63"/>
  </p:notesMasterIdLst>
  <p:sldIdLst>
    <p:sldId id="256" r:id="rId5"/>
    <p:sldId id="257" r:id="rId6"/>
    <p:sldId id="315" r:id="rId7"/>
    <p:sldId id="260" r:id="rId8"/>
    <p:sldId id="316" r:id="rId9"/>
    <p:sldId id="320" r:id="rId10"/>
    <p:sldId id="342" r:id="rId11"/>
    <p:sldId id="346" r:id="rId12"/>
    <p:sldId id="318" r:id="rId13"/>
    <p:sldId id="267" r:id="rId14"/>
    <p:sldId id="268" r:id="rId15"/>
    <p:sldId id="269" r:id="rId16"/>
    <p:sldId id="270" r:id="rId17"/>
    <p:sldId id="332" r:id="rId18"/>
    <p:sldId id="271" r:id="rId19"/>
    <p:sldId id="272" r:id="rId20"/>
    <p:sldId id="331" r:id="rId21"/>
    <p:sldId id="275" r:id="rId22"/>
    <p:sldId id="327" r:id="rId23"/>
    <p:sldId id="330" r:id="rId24"/>
    <p:sldId id="313" r:id="rId25"/>
    <p:sldId id="276" r:id="rId26"/>
    <p:sldId id="277" r:id="rId27"/>
    <p:sldId id="278" r:id="rId28"/>
    <p:sldId id="338" r:id="rId29"/>
    <p:sldId id="341" r:id="rId30"/>
    <p:sldId id="347" r:id="rId31"/>
    <p:sldId id="343" r:id="rId32"/>
    <p:sldId id="344" r:id="rId33"/>
    <p:sldId id="306" r:id="rId34"/>
    <p:sldId id="279" r:id="rId35"/>
    <p:sldId id="280" r:id="rId36"/>
    <p:sldId id="281" r:id="rId37"/>
    <p:sldId id="282" r:id="rId38"/>
    <p:sldId id="319" r:id="rId39"/>
    <p:sldId id="403" r:id="rId40"/>
    <p:sldId id="283" r:id="rId41"/>
    <p:sldId id="404" r:id="rId42"/>
    <p:sldId id="284" r:id="rId43"/>
    <p:sldId id="285" r:id="rId44"/>
    <p:sldId id="339" r:id="rId45"/>
    <p:sldId id="273" r:id="rId46"/>
    <p:sldId id="294" r:id="rId47"/>
    <p:sldId id="329" r:id="rId48"/>
    <p:sldId id="334" r:id="rId49"/>
    <p:sldId id="292" r:id="rId50"/>
    <p:sldId id="286" r:id="rId51"/>
    <p:sldId id="337" r:id="rId52"/>
    <p:sldId id="333" r:id="rId53"/>
    <p:sldId id="311" r:id="rId54"/>
    <p:sldId id="335" r:id="rId55"/>
    <p:sldId id="345" r:id="rId56"/>
    <p:sldId id="296" r:id="rId57"/>
    <p:sldId id="314" r:id="rId58"/>
    <p:sldId id="308" r:id="rId59"/>
    <p:sldId id="336" r:id="rId60"/>
    <p:sldId id="410" r:id="rId61"/>
    <p:sldId id="312" r:id="rId62"/>
  </p:sldIdLst>
  <p:sldSz cx="12192000" cy="6858000"/>
  <p:notesSz cx="6858000" cy="9144000"/>
  <p:defaultTextStyle>
    <a:defPPr>
      <a:defRPr lang="en-M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Garin-Michaud" initials="EGM" lastIdx="3" clrIdx="0"/>
  <p:cmAuthor id="2" name="Xavier Pacaud" initials="XP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FFFF"/>
    <a:srgbClr val="71B8E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08T17:01:38.117" idx="1">
    <p:pos x="10" y="10"/>
    <p:text>update version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31T12:38:18.654" idx="8">
    <p:pos x="10" y="10"/>
    <p:text>Modif XP : Création SDK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31T12:38:22.807" idx="9">
    <p:pos x="10" y="10"/>
    <p:text>Modif XP : split page en 2 SDK et DataGO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08T17:43:14.766" idx="2">
    <p:pos x="10" y="10"/>
    <p:text>Update avec nouveaux modules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08T17:42:52.013" idx="3">
    <p:pos x="10" y="10"/>
    <p:text>Update de la homepage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31T12:37:06.664" idx="1">
    <p:pos x="10" y="10"/>
    <p:text>Modif XP : suppression PP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31T12:37:24.437" idx="2">
    <p:pos x="10" y="10"/>
    <p:text>Modif XP : Ajout page PP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31T12:37:42.375" idx="3">
    <p:pos x="10" y="10"/>
    <p:text>Modif XP : Création SM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31T12:37:46.897" idx="5">
    <p:pos x="10" y="10"/>
    <p:text>Modif XP : Création SM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31T12:37:50.675" idx="6">
    <p:pos x="10" y="10"/>
    <p:text>Modif XP : Création SM</p:tex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5-31T12:37:55.213" idx="7">
    <p:pos x="10" y="10"/>
    <p:text>Modif XP : Création SM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450DB-845B-4612-AC76-40F07A56E440}" type="datetimeFigureOut"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86DFF-A475-4AD5-8975-9A01A394EE90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36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4046B-B398-4E78-A945-B98F64009CB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204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4046B-B398-4E78-A945-B98F64009CB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783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401F86EC-8CDF-9F43-B5B0-AD88E2F97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439" y="6040733"/>
            <a:ext cx="2124821" cy="62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E530A7-7ABF-214A-8CB2-448C3BE24A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83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F6EE6DD-E2BC-8541-A495-D9FA263A0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9215C-9C15-A54B-B57E-858C5D695C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" y="1785"/>
            <a:ext cx="12184468" cy="685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24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F6EE6DD-E2BC-8541-A495-D9FA263A06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9215C-9C15-A54B-B57E-858C5D695C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" y="1785"/>
            <a:ext cx="12184468" cy="685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7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55F8E9-4265-E54F-9AC1-C3E33295F0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736D3C-CD38-3640-A272-709B5B23E7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1054"/>
            <a:ext cx="12187066" cy="685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9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AC4D0F-30F8-46B9-DD9B-FED3896608A4}"/>
              </a:ext>
            </a:extLst>
          </p:cNvPr>
          <p:cNvSpPr/>
          <p:nvPr userDrawn="1"/>
        </p:nvSpPr>
        <p:spPr>
          <a:xfrm>
            <a:off x="0" y="0"/>
            <a:ext cx="12192000" cy="652145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45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524F8-5E21-B34B-B08D-6FB804CD1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M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E1E50C-2A19-7D4F-AC7D-DB3C2FC84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M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3D2B6-07D5-0747-9D69-853E66F7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859F4-225E-0849-9ECD-873AD7E0E163}" type="datetimeFigureOut">
              <a:rPr lang="en-MU" smtClean="0"/>
              <a:t>08/03/2025</a:t>
            </a:fld>
            <a:endParaRPr lang="en-M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02C91-0622-8943-BA27-62757C0BD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B9D27-C3C2-1549-9DF2-3B7453C1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BC2C9-9DD2-0A45-A563-F85EBD4E6D36}" type="slidenum">
              <a:rPr lang="en-MU" smtClean="0"/>
              <a:t>‹N°›</a:t>
            </a:fld>
            <a:endParaRPr lang="en-MU"/>
          </a:p>
        </p:txBody>
      </p:sp>
    </p:spTree>
    <p:extLst>
      <p:ext uri="{BB962C8B-B14F-4D97-AF65-F5344CB8AC3E}">
        <p14:creationId xmlns:p14="http://schemas.microsoft.com/office/powerpoint/2010/main" val="2244708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666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818FDB-3BE7-6E48-8D1E-FC17C8F5AAA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081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9" r:id="rId2"/>
    <p:sldLayoutId id="2147483693" r:id="rId3"/>
    <p:sldLayoutId id="2147483680" r:id="rId4"/>
    <p:sldLayoutId id="2147483688" r:id="rId5"/>
    <p:sldLayoutId id="2147483685" r:id="rId6"/>
    <p:sldLayoutId id="2147483689" r:id="rId7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emf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comments" Target="../comments/commen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emf"/><Relationship Id="rId14" Type="http://schemas.openxmlformats.org/officeDocument/2006/relationships/comments" Target="../comments/commen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1.wdp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5" Type="http://schemas.microsoft.com/office/2007/relationships/hdphoto" Target="../media/hdphoto13.wdp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30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microsoft.com/office/2007/relationships/hdphoto" Target="../media/hdphoto17.wdp"/><Relationship Id="rId17" Type="http://schemas.openxmlformats.org/officeDocument/2006/relationships/image" Target="../media/image133.png"/><Relationship Id="rId2" Type="http://schemas.openxmlformats.org/officeDocument/2006/relationships/image" Target="../media/image122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png"/><Relationship Id="rId11" Type="http://schemas.openxmlformats.org/officeDocument/2006/relationships/image" Target="../media/image129.png"/><Relationship Id="rId5" Type="http://schemas.openxmlformats.org/officeDocument/2006/relationships/image" Target="../media/image125.png"/><Relationship Id="rId15" Type="http://schemas.openxmlformats.org/officeDocument/2006/relationships/image" Target="../media/image131.png"/><Relationship Id="rId10" Type="http://schemas.microsoft.com/office/2007/relationships/hdphoto" Target="../media/hdphoto16.wdp"/><Relationship Id="rId4" Type="http://schemas.openxmlformats.org/officeDocument/2006/relationships/image" Target="../media/image124.png"/><Relationship Id="rId9" Type="http://schemas.openxmlformats.org/officeDocument/2006/relationships/image" Target="../media/image128.png"/><Relationship Id="rId14" Type="http://schemas.microsoft.com/office/2007/relationships/hdphoto" Target="../media/hdphoto18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comments" Target="../comments/comment10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Relationship Id="rId6" Type="http://schemas.openxmlformats.org/officeDocument/2006/relationships/comments" Target="../comments/comment11.xml"/><Relationship Id="rId5" Type="http://schemas.openxmlformats.org/officeDocument/2006/relationships/image" Target="../media/image142.png"/><Relationship Id="rId4" Type="http://schemas.microsoft.com/office/2007/relationships/hdphoto" Target="../media/hdphoto19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microsoft.com/office/2007/relationships/hdphoto" Target="../media/hdphoto20.wdp"/><Relationship Id="rId7" Type="http://schemas.openxmlformats.org/officeDocument/2006/relationships/image" Target="../media/image152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png"/><Relationship Id="rId11" Type="http://schemas.openxmlformats.org/officeDocument/2006/relationships/image" Target="../media/image155.jpeg"/><Relationship Id="rId5" Type="http://schemas.microsoft.com/office/2007/relationships/hdphoto" Target="../media/hdphoto21.wdp"/><Relationship Id="rId10" Type="http://schemas.openxmlformats.org/officeDocument/2006/relationships/image" Target="../media/image154.png"/><Relationship Id="rId4" Type="http://schemas.openxmlformats.org/officeDocument/2006/relationships/image" Target="../media/image150.png"/><Relationship Id="rId9" Type="http://schemas.microsoft.com/office/2007/relationships/hdphoto" Target="../media/hdphoto2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comments" Target="../comments/comment3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comments" Target="../comments/comment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comments" Target="../comments/comment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/>
          <p:nvPr/>
        </p:nvSpPr>
        <p:spPr>
          <a:xfrm>
            <a:off x="-1" y="2204864"/>
            <a:ext cx="121920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8000" b="1" dirty="0"/>
              <a:t>GO2cam</a:t>
            </a:r>
            <a:endParaRPr lang="en-GB" sz="8000" b="1" dirty="0">
              <a:solidFill>
                <a:srgbClr val="81054F"/>
              </a:solidFill>
            </a:endParaRPr>
          </a:p>
          <a:p>
            <a:br>
              <a:rPr lang="en-GB" sz="100" dirty="0"/>
            </a:br>
            <a:r>
              <a:rPr lang="en-GB" sz="5400" dirty="0"/>
              <a:t>Modules &amp; Options</a:t>
            </a:r>
            <a:endParaRPr lang="en-GB" sz="4400" cap="small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Picture 4" descr="A black and blue sign with white text&#10;&#10;Description automatically generated">
            <a:extLst>
              <a:ext uri="{FF2B5EF4-FFF2-40B4-BE49-F238E27FC236}">
                <a16:creationId xmlns:a16="http://schemas.microsoft.com/office/drawing/2014/main" id="{520E4A6C-83B5-4050-B2E1-89D7C612C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321" y="188640"/>
            <a:ext cx="2014212" cy="20162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  <p:sp>
        <p:nvSpPr>
          <p:cNvPr id="16" name="TextBox 27"/>
          <p:cNvSpPr txBox="1"/>
          <p:nvPr/>
        </p:nvSpPr>
        <p:spPr>
          <a:xfrm>
            <a:off x="1343472" y="102113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Mill Basic</a:t>
            </a: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482576" y="1628800"/>
            <a:ext cx="7315200" cy="27612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Design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Parametric Wireframe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Milling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Pocket (including Pocket Reworking and HSM functions)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Contour (and Contour Reworking)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Holes Cycles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Possibility to import Solid CAD files, 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Machining limited to 3 axes (no 4 and 5 axis positioning)</a:t>
            </a:r>
          </a:p>
        </p:txBody>
      </p:sp>
      <p:pic>
        <p:nvPicPr>
          <p:cNvPr id="18" name="Picture 2" descr="P:\GO2cam Libraries\Marketing\Support Média\Images\Projet GO2cam\IMG-Presentationppt-EGM\Mill Basic\Mill Basic 1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528" y="1398786"/>
            <a:ext cx="3818249" cy="3157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b="-2771"/>
          <a:stretch>
            <a:fillRect/>
          </a:stretch>
        </p:blipFill>
        <p:spPr>
          <a:xfrm>
            <a:off x="482576" y="895825"/>
            <a:ext cx="706275" cy="723760"/>
          </a:xfrm>
          <a:prstGeom prst="rect">
            <a:avLst/>
          </a:prstGeom>
        </p:spPr>
      </p:pic>
      <p:sp>
        <p:nvSpPr>
          <p:cNvPr id="20" name="Rounded Rectangle 32"/>
          <p:cNvSpPr/>
          <p:nvPr/>
        </p:nvSpPr>
        <p:spPr>
          <a:xfrm>
            <a:off x="9176592" y="6268803"/>
            <a:ext cx="720080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/>
              <a:t>MTE</a:t>
            </a:r>
          </a:p>
        </p:txBody>
      </p:sp>
      <p:sp>
        <p:nvSpPr>
          <p:cNvPr id="21" name="TextBox 32"/>
          <p:cNvSpPr txBox="1"/>
          <p:nvPr/>
        </p:nvSpPr>
        <p:spPr>
          <a:xfrm>
            <a:off x="8240488" y="6235583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ounded Rectangle 32"/>
          <p:cNvSpPr/>
          <p:nvPr/>
        </p:nvSpPr>
        <p:spPr>
          <a:xfrm>
            <a:off x="10776520" y="6263471"/>
            <a:ext cx="936104" cy="2520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/>
              <a:t>Probing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9985696" y="6263471"/>
            <a:ext cx="720080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/>
              <a:t>UWD</a:t>
            </a:r>
          </a:p>
        </p:txBody>
      </p:sp>
      <p:sp>
        <p:nvSpPr>
          <p:cNvPr id="24" name="Rectangle 7"/>
          <p:cNvSpPr txBox="1">
            <a:spLocks noChangeArrowheads="1"/>
          </p:cNvSpPr>
          <p:nvPr/>
        </p:nvSpPr>
        <p:spPr>
          <a:xfrm>
            <a:off x="504779" y="5563874"/>
            <a:ext cx="4785347" cy="77316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Same features as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 Basic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with on top: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   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Quick Solid Milling</a:t>
            </a:r>
            <a:endParaRPr lang="en-US" sz="1800" i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25" name="TextBox 27"/>
          <p:cNvSpPr txBox="1"/>
          <p:nvPr/>
        </p:nvSpPr>
        <p:spPr>
          <a:xfrm>
            <a:off x="1343472" y="492451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Mill Basic Plus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b="-2771"/>
          <a:stretch>
            <a:fillRect/>
          </a:stretch>
        </p:blipFill>
        <p:spPr>
          <a:xfrm>
            <a:off x="482576" y="4793472"/>
            <a:ext cx="706275" cy="7237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01" y="2348880"/>
            <a:ext cx="4798331" cy="3526176"/>
          </a:xfrm>
          <a:prstGeom prst="rect">
            <a:avLst/>
          </a:prstGeom>
        </p:spPr>
      </p:pic>
      <p:sp>
        <p:nvSpPr>
          <p:cNvPr id="3" name="TextBox 27"/>
          <p:cNvSpPr txBox="1"/>
          <p:nvPr/>
        </p:nvSpPr>
        <p:spPr>
          <a:xfrm>
            <a:off x="1343472" y="1323926"/>
            <a:ext cx="2237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Mill Classic</a:t>
            </a:r>
          </a:p>
        </p:txBody>
      </p:sp>
      <p:sp>
        <p:nvSpPr>
          <p:cNvPr id="6" name="Rectangle 24"/>
          <p:cNvSpPr txBox="1">
            <a:spLocks noChangeArrowheads="1"/>
          </p:cNvSpPr>
          <p:nvPr/>
        </p:nvSpPr>
        <p:spPr>
          <a:xfrm>
            <a:off x="536092" y="1916832"/>
            <a:ext cx="7272808" cy="39604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Design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Wireframe, Solid and Workplane creation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Tolerancing module on 2D and solid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(see Tolerancing Slide)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Milling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Pocket (including Pocket Reworking and HSM functions)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Quick Solid Milling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(see Quick Solid Milling slide)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Contour (and Contour Reworking)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Shape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(see Shape Machining slide)</a:t>
            </a: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Holes Cycles</a:t>
            </a:r>
            <a:endParaRPr lang="en-US" sz="1400" i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Deep Drilling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(see Deep Drilling slide)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Milling in different workplanes: 5 axis positioning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" r="3385"/>
          <a:stretch>
            <a:fillRect/>
          </a:stretch>
        </p:blipFill>
        <p:spPr>
          <a:xfrm>
            <a:off x="479376" y="1196752"/>
            <a:ext cx="720080" cy="685311"/>
          </a:xfrm>
          <a:prstGeom prst="rect">
            <a:avLst/>
          </a:prstGeom>
        </p:spPr>
      </p:pic>
      <p:sp>
        <p:nvSpPr>
          <p:cNvPr id="21" name="Rounded Rectangle 32"/>
          <p:cNvSpPr/>
          <p:nvPr/>
        </p:nvSpPr>
        <p:spPr>
          <a:xfrm>
            <a:off x="4594722" y="6492969"/>
            <a:ext cx="720080" cy="235634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/>
              <a:t>MTE</a:t>
            </a:r>
          </a:p>
        </p:txBody>
      </p:sp>
      <p:sp>
        <p:nvSpPr>
          <p:cNvPr id="22" name="TextBox 32"/>
          <p:cNvSpPr txBox="1"/>
          <p:nvPr/>
        </p:nvSpPr>
        <p:spPr>
          <a:xfrm>
            <a:off x="3748956" y="6494979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ounded Rectangle 33"/>
          <p:cNvSpPr/>
          <p:nvPr/>
        </p:nvSpPr>
        <p:spPr>
          <a:xfrm>
            <a:off x="6146954" y="6494309"/>
            <a:ext cx="1552101" cy="235634"/>
          </a:xfrm>
          <a:prstGeom prst="roundRect">
            <a:avLst/>
          </a:prstGeom>
          <a:solidFill>
            <a:srgbClr val="701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/>
              <a:t>millyuGO</a:t>
            </a:r>
            <a:r>
              <a:rPr lang="en-US" sz="1000" dirty="0"/>
              <a:t>© </a:t>
            </a:r>
            <a:r>
              <a:rPr lang="en-US" sz="900" i="1" dirty="0"/>
              <a:t>(incl. PAM)</a:t>
            </a:r>
            <a:endParaRPr lang="fr-FR" sz="1400" i="1" dirty="0"/>
          </a:p>
        </p:txBody>
      </p:sp>
      <p:sp>
        <p:nvSpPr>
          <p:cNvPr id="24" name="Rounded Rectangle 33"/>
          <p:cNvSpPr/>
          <p:nvPr/>
        </p:nvSpPr>
        <p:spPr>
          <a:xfrm>
            <a:off x="8654045" y="6494978"/>
            <a:ext cx="576064" cy="234965"/>
          </a:xfrm>
          <a:prstGeom prst="roundRect">
            <a:avLst/>
          </a:prstGeom>
          <a:solidFill>
            <a:srgbClr val="F0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sp>
        <p:nvSpPr>
          <p:cNvPr id="26" name="Rounded Rectangle 33"/>
          <p:cNvSpPr/>
          <p:nvPr/>
        </p:nvSpPr>
        <p:spPr>
          <a:xfrm>
            <a:off x="9285339" y="6494308"/>
            <a:ext cx="648091" cy="234965"/>
          </a:xfrm>
          <a:prstGeom prst="roundRect">
            <a:avLst/>
          </a:prstGeom>
          <a:solidFill>
            <a:srgbClr val="E69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MPM</a:t>
            </a:r>
          </a:p>
        </p:txBody>
      </p:sp>
      <p:sp>
        <p:nvSpPr>
          <p:cNvPr id="20" name="Rounded Rectangle 32"/>
          <p:cNvSpPr/>
          <p:nvPr/>
        </p:nvSpPr>
        <p:spPr>
          <a:xfrm>
            <a:off x="9990088" y="6494308"/>
            <a:ext cx="1157887" cy="235636"/>
          </a:xfrm>
          <a:prstGeom prst="roundRect">
            <a:avLst/>
          </a:prstGeom>
          <a:solidFill>
            <a:srgbClr val="C59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Boring Head</a:t>
            </a:r>
          </a:p>
        </p:txBody>
      </p:sp>
      <p:sp>
        <p:nvSpPr>
          <p:cNvPr id="28" name="Rounded Rectangle 32"/>
          <p:cNvSpPr/>
          <p:nvPr/>
        </p:nvSpPr>
        <p:spPr>
          <a:xfrm>
            <a:off x="11208568" y="6494308"/>
            <a:ext cx="936104" cy="22531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/>
              <a:t>Probing</a:t>
            </a:r>
          </a:p>
        </p:txBody>
      </p:sp>
      <p:sp>
        <p:nvSpPr>
          <p:cNvPr id="29" name="Rounded Rectangle 32"/>
          <p:cNvSpPr/>
          <p:nvPr/>
        </p:nvSpPr>
        <p:spPr>
          <a:xfrm>
            <a:off x="7759648" y="6494309"/>
            <a:ext cx="833804" cy="235635"/>
          </a:xfrm>
          <a:prstGeom prst="roundRect">
            <a:avLst/>
          </a:prstGeom>
          <a:solidFill>
            <a:srgbClr val="A00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Nesting</a:t>
            </a:r>
          </a:p>
        </p:txBody>
      </p:sp>
      <p:sp>
        <p:nvSpPr>
          <p:cNvPr id="25" name="Rounded Rectangle 32"/>
          <p:cNvSpPr/>
          <p:nvPr/>
        </p:nvSpPr>
        <p:spPr>
          <a:xfrm>
            <a:off x="5367228" y="6492969"/>
            <a:ext cx="720080" cy="235634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/>
              <a:t>UWD</a:t>
            </a:r>
          </a:p>
        </p:txBody>
      </p:sp>
      <p:sp>
        <p:nvSpPr>
          <p:cNvPr id="30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2" r="99273">
                        <a14:foregroundMark x1="60545" y1="33408" x2="60545" y2="33408"/>
                        <a14:foregroundMark x1="36364" y1="30269" x2="36364" y2="30269"/>
                        <a14:foregroundMark x1="75273" y1="42377" x2="75273" y2="42377"/>
                        <a14:foregroundMark x1="74727" y1="46637" x2="74727" y2="46637"/>
                        <a14:foregroundMark x1="71273" y1="39013" x2="71273" y2="39013"/>
                        <a14:foregroundMark x1="68727" y1="36099" x2="68727" y2="36099"/>
                        <a14:foregroundMark x1="63818" y1="32511" x2="63091" y2="32511"/>
                        <a14:foregroundMark x1="59818" y1="30269" x2="59818" y2="30269"/>
                        <a14:foregroundMark x1="56000" y1="27354" x2="56000" y2="27354"/>
                        <a14:foregroundMark x1="56000" y1="27354" x2="56000" y2="27354"/>
                        <a14:foregroundMark x1="51636" y1="31166" x2="51636" y2="31166"/>
                        <a14:foregroundMark x1="51636" y1="31614" x2="51636" y2="31614"/>
                        <a14:foregroundMark x1="52909" y1="34978" x2="52909" y2="34978"/>
                        <a14:foregroundMark x1="54000" y1="35426" x2="54909" y2="35874"/>
                        <a14:foregroundMark x1="55273" y1="35874" x2="55273" y2="35874"/>
                        <a14:foregroundMark x1="60727" y1="36996" x2="58727" y2="33632"/>
                        <a14:foregroundMark x1="54909" y1="28251" x2="54909" y2="28251"/>
                        <a14:foregroundMark x1="64545" y1="35874" x2="64545" y2="35874"/>
                        <a14:foregroundMark x1="68182" y1="39910" x2="68182" y2="39910"/>
                        <a14:foregroundMark x1="70182" y1="44395" x2="70182" y2="44395"/>
                        <a14:backgroundMark x1="25273" y1="22646" x2="25273" y2="22646"/>
                        <a14:backgroundMark x1="92727" y1="20179" x2="92727" y2="20179"/>
                        <a14:backgroundMark x1="94545" y1="78700" x2="94545" y2="78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268760"/>
            <a:ext cx="3995936" cy="3240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48024" y="2102979"/>
            <a:ext cx="7432152" cy="16991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Creation of profiles from the solid, which can be modified and manipulated without changing the solid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Several types of profiles to manage all shapes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Stock management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Automatic creation of workplanes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Management of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undercut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areas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Automatic recognition of fillets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Automatic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open areas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Ability to machine ‘through material’ shapes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48024" y="1611636"/>
            <a:ext cx="3891928" cy="449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Quick Solid Milling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(QSM)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11" l="194" r="99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08" y="4923898"/>
            <a:ext cx="4535935" cy="1902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412208" y="4556333"/>
            <a:ext cx="3891928" cy="261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Also available with contour milling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8024" y="1124744"/>
            <a:ext cx="4419600" cy="470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 Classic features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0" y="4395785"/>
            <a:ext cx="3057488" cy="2132856"/>
          </a:xfrm>
          <a:prstGeom prst="rect">
            <a:avLst/>
          </a:prstGeom>
        </p:spPr>
      </p:pic>
      <p:sp>
        <p:nvSpPr>
          <p:cNvPr id="13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 descr="parallel pla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811" b="98818" l="0" r="99618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593802"/>
            <a:ext cx="5555797" cy="420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8024" y="1628800"/>
            <a:ext cx="1959543" cy="449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Shape Milling</a:t>
            </a:r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294184" y="2204864"/>
            <a:ext cx="5216756" cy="129614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Z level roughing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Z level rest material roughing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Raster machining (parallel plane)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Waterline (constant Z)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Isoparametric</a:t>
            </a:r>
          </a:p>
          <a:p>
            <a:pPr marL="285750" indent="-285750">
              <a:buFont typeface="Times New Roman" panose="02020603050405020304" pitchFamily="18" charset="0"/>
              <a:buChar char="–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Flat area machining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7744" y="1662105"/>
            <a:ext cx="3243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3 axis machining for solids</a:t>
            </a:r>
          </a:p>
        </p:txBody>
      </p:sp>
      <p:pic>
        <p:nvPicPr>
          <p:cNvPr id="7" name="Picture 17" descr="flat are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33" l="915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90" y="3459825"/>
            <a:ext cx="4248472" cy="3333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48024" y="1124744"/>
            <a:ext cx="4419600" cy="470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 Classic features</a:t>
            </a:r>
          </a:p>
        </p:txBody>
      </p:sp>
      <p:pic>
        <p:nvPicPr>
          <p:cNvPr id="10" name="Picture 21" descr="parallel plan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309" y="1488246"/>
            <a:ext cx="2077051" cy="16942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Ellipse 10"/>
          <p:cNvSpPr/>
          <p:nvPr/>
        </p:nvSpPr>
        <p:spPr>
          <a:xfrm>
            <a:off x="6312024" y="4196704"/>
            <a:ext cx="504056" cy="402017"/>
          </a:xfrm>
          <a:prstGeom prst="ellipse">
            <a:avLst/>
          </a:prstGeom>
          <a:noFill/>
          <a:ln>
            <a:solidFill>
              <a:srgbClr val="505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3" name="Connecteur droit 12"/>
          <p:cNvCxnSpPr/>
          <p:nvPr/>
        </p:nvCxnSpPr>
        <p:spPr>
          <a:xfrm flipV="1">
            <a:off x="6681062" y="2996952"/>
            <a:ext cx="999114" cy="1224136"/>
          </a:xfrm>
          <a:prstGeom prst="line">
            <a:avLst/>
          </a:prstGeom>
          <a:ln>
            <a:solidFill>
              <a:srgbClr val="50508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3912" y="3605782"/>
            <a:ext cx="4115539" cy="3063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027" y="3665898"/>
            <a:ext cx="3612232" cy="268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1351" y="2207766"/>
            <a:ext cx="68587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1.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Drilling deep holes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with management of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feed and spindle speed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at the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start and end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of machining and at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intersections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with other holes. </a:t>
            </a: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Crossing cavities can also be done with an acceleration.</a:t>
            </a: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Stop, coolant and delay can be defined along the toolpath.</a:t>
            </a:r>
          </a:p>
        </p:txBody>
      </p:sp>
      <p:pic>
        <p:nvPicPr>
          <p:cNvPr id="17" name="Picture 19" descr="deep drilling3.b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654116"/>
            <a:ext cx="3096344" cy="249289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279451" y="2161600"/>
            <a:ext cx="37527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2.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Clevis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mode enables definition of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acceleration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between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2 axial holes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248024" y="1628800"/>
            <a:ext cx="3255688" cy="449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Deep Drill and Clevis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48024" y="1124744"/>
            <a:ext cx="4419600" cy="470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 Classic features</a:t>
            </a:r>
          </a:p>
        </p:txBody>
      </p:sp>
      <p:sp>
        <p:nvSpPr>
          <p:cNvPr id="21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8025" y="1700808"/>
            <a:ext cx="1731688" cy="449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Tolerancing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248024" y="2210430"/>
            <a:ext cx="7432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Module available on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2D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and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3D geometry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, tolerances are defined on profiles.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Definition of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linear, circular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and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angular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tolerances.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248024" y="3760144"/>
            <a:ext cx="7868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It enables:</a:t>
            </a:r>
          </a:p>
          <a:p>
            <a:pPr algn="just"/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algn="just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Creation of standard tolerances, with choice of type of dimension (average, extrema, nominal) and machining of the selected dimension </a:t>
            </a:r>
          </a:p>
          <a:p>
            <a:pPr algn="just"/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algn="just"/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Modification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or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correction of a part topology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without modifying the original model. Example: move of a hole, modification of a pocket width…</a:t>
            </a:r>
          </a:p>
          <a:p>
            <a:pPr algn="just"/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algn="just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Easy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recovery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and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use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of tolerances defined on a CAD part</a:t>
            </a:r>
          </a:p>
          <a:p>
            <a:pPr algn="just">
              <a:buFontTx/>
              <a:buChar char="-"/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8024" y="1124744"/>
            <a:ext cx="4419600" cy="470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rgbClr val="C00000"/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 Classic features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21" l="1079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336079"/>
            <a:ext cx="2840606" cy="207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675" y="1309762"/>
            <a:ext cx="819150" cy="110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482" y="3007975"/>
            <a:ext cx="1381125" cy="32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35" y="3613903"/>
            <a:ext cx="3195451" cy="2935613"/>
          </a:xfrm>
          <a:prstGeom prst="rect">
            <a:avLst/>
          </a:prstGeom>
        </p:spPr>
      </p:pic>
      <p:sp>
        <p:nvSpPr>
          <p:cNvPr id="15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621" y="3429000"/>
            <a:ext cx="2448272" cy="2577582"/>
          </a:xfrm>
          <a:prstGeom prst="rect">
            <a:avLst/>
          </a:prstGeom>
        </p:spPr>
      </p:pic>
      <p:sp>
        <p:nvSpPr>
          <p:cNvPr id="3" name="TextBox 23"/>
          <p:cNvSpPr txBox="1"/>
          <p:nvPr/>
        </p:nvSpPr>
        <p:spPr>
          <a:xfrm>
            <a:off x="6556159" y="1555007"/>
            <a:ext cx="325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 Classic +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3D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Milling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: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100465" y="2165924"/>
            <a:ext cx="5828183" cy="335130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Roughing (cubic initial stock or cast shape stock)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Re-roughing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Parallel plane (raster)</a:t>
            </a:r>
            <a:endParaRPr kumimoji="0" lang="en-GB" sz="16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Z Level (waterline)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Spiral machining</a:t>
            </a:r>
            <a:endParaRPr kumimoji="0" lang="en-GB" sz="16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Pocket projection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Equidistant (constant 3D stepover 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Bi-tangency contouring (pencil)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Machining of vertical </a:t>
            </a: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and horizontal areas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GB" sz="1600" b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Rest areas machining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Management of toolholder shape in all the toolpaths</a:t>
            </a:r>
            <a:endParaRPr kumimoji="0" lang="en-GB" sz="16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12" name="Rounded Rectangle 37"/>
          <p:cNvSpPr/>
          <p:nvPr/>
        </p:nvSpPr>
        <p:spPr>
          <a:xfrm>
            <a:off x="6926679" y="6318158"/>
            <a:ext cx="4995345" cy="252000"/>
          </a:xfrm>
          <a:prstGeom prst="roundRect">
            <a:avLst>
              <a:gd name="adj" fmla="val 4586"/>
            </a:avLst>
          </a:prstGeom>
          <a:solidFill>
            <a:srgbClr val="3915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1400" b="1" dirty="0"/>
              <a:t>4-5 Axis</a:t>
            </a:r>
          </a:p>
        </p:txBody>
      </p:sp>
      <p:sp>
        <p:nvSpPr>
          <p:cNvPr id="13" name="Rounded Rectangle 32"/>
          <p:cNvSpPr/>
          <p:nvPr/>
        </p:nvSpPr>
        <p:spPr>
          <a:xfrm>
            <a:off x="7680175" y="6363846"/>
            <a:ext cx="4118137" cy="166411"/>
          </a:xfrm>
          <a:prstGeom prst="roundRect">
            <a:avLst>
              <a:gd name="adj" fmla="val 6288"/>
            </a:avLst>
          </a:prstGeom>
          <a:solidFill>
            <a:srgbClr val="AF3E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GB" sz="1400" b="1"/>
              <a:t>5 Axis Expert</a:t>
            </a:r>
          </a:p>
        </p:txBody>
      </p:sp>
      <p:sp>
        <p:nvSpPr>
          <p:cNvPr id="14" name="Rounded Rectangle 32"/>
          <p:cNvSpPr/>
          <p:nvPr/>
        </p:nvSpPr>
        <p:spPr>
          <a:xfrm>
            <a:off x="9494399" y="6376732"/>
            <a:ext cx="1008000" cy="144000"/>
          </a:xfrm>
          <a:prstGeom prst="roundRect">
            <a:avLst/>
          </a:prstGeom>
          <a:solidFill>
            <a:srgbClr val="E19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800" b="1">
                <a:solidFill>
                  <a:schemeClr val="tx1">
                    <a:lumMod val="85000"/>
                    <a:lumOff val="15000"/>
                  </a:schemeClr>
                </a:solidFill>
              </a:rPr>
              <a:t>Multi-blade Classic</a:t>
            </a:r>
          </a:p>
        </p:txBody>
      </p:sp>
      <p:sp>
        <p:nvSpPr>
          <p:cNvPr id="15" name="Rounded Rectangle 32"/>
          <p:cNvSpPr/>
          <p:nvPr/>
        </p:nvSpPr>
        <p:spPr>
          <a:xfrm>
            <a:off x="10588430" y="6376107"/>
            <a:ext cx="1022668" cy="142668"/>
          </a:xfrm>
          <a:prstGeom prst="roundRect">
            <a:avLst/>
          </a:prstGeom>
          <a:solidFill>
            <a:srgbClr val="E19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800" b="1">
                <a:solidFill>
                  <a:schemeClr val="tx1">
                    <a:lumMod val="85000"/>
                    <a:lumOff val="15000"/>
                  </a:schemeClr>
                </a:solidFill>
              </a:rPr>
              <a:t>Multi-blade Expert</a:t>
            </a:r>
          </a:p>
        </p:txBody>
      </p:sp>
      <p:sp>
        <p:nvSpPr>
          <p:cNvPr id="16" name="Rounded Rectangle 32"/>
          <p:cNvSpPr/>
          <p:nvPr/>
        </p:nvSpPr>
        <p:spPr>
          <a:xfrm>
            <a:off x="8760296" y="6376732"/>
            <a:ext cx="648072" cy="144000"/>
          </a:xfrm>
          <a:prstGeom prst="roundRect">
            <a:avLst/>
          </a:prstGeom>
          <a:solidFill>
            <a:srgbClr val="E19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800" b="1">
                <a:solidFill>
                  <a:schemeClr val="tx1">
                    <a:lumMod val="85000"/>
                    <a:lumOff val="15000"/>
                  </a:schemeClr>
                </a:solidFill>
              </a:rPr>
              <a:t>5 Axis Port</a:t>
            </a:r>
          </a:p>
        </p:txBody>
      </p:sp>
      <p:sp>
        <p:nvSpPr>
          <p:cNvPr id="29" name="TextBox 27"/>
          <p:cNvSpPr txBox="1"/>
          <p:nvPr/>
        </p:nvSpPr>
        <p:spPr>
          <a:xfrm>
            <a:off x="1334437" y="1315301"/>
            <a:ext cx="2084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Mill Expert</a:t>
            </a:r>
          </a:p>
        </p:txBody>
      </p:sp>
      <p:sp>
        <p:nvSpPr>
          <p:cNvPr id="18" name="Rounded Rectangle 32"/>
          <p:cNvSpPr/>
          <p:nvPr/>
        </p:nvSpPr>
        <p:spPr>
          <a:xfrm>
            <a:off x="4511824" y="6316939"/>
            <a:ext cx="2328823" cy="252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dirty="0"/>
              <a:t>Same options as “Classic” </a:t>
            </a:r>
            <a:r>
              <a:rPr lang="en-GB" sz="1600" b="1" dirty="0"/>
              <a:t>+</a:t>
            </a:r>
            <a:endParaRPr lang="en-GB" sz="1400" b="1" dirty="0"/>
          </a:p>
        </p:txBody>
      </p:sp>
      <p:sp>
        <p:nvSpPr>
          <p:cNvPr id="19" name="TextBox 32"/>
          <p:cNvSpPr txBox="1"/>
          <p:nvPr/>
        </p:nvSpPr>
        <p:spPr>
          <a:xfrm>
            <a:off x="3719736" y="6281431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40" b="94975" l="2896" r="96139">
                        <a14:foregroundMark x1="8108" y1="30653" x2="8108" y2="30653"/>
                        <a14:foregroundMark x1="6950" y1="34925" x2="6950" y2="34925"/>
                        <a14:foregroundMark x1="2896" y1="43467" x2="2896" y2="43467"/>
                        <a14:foregroundMark x1="6178" y1="53015" x2="6178" y2="53015"/>
                        <a14:foregroundMark x1="6564" y1="56533" x2="6564" y2="56533"/>
                        <a14:foregroundMark x1="6564" y1="56533" x2="6564" y2="56533"/>
                        <a14:foregroundMark x1="6564" y1="56533" x2="6564" y2="56533"/>
                        <a14:foregroundMark x1="6564" y1="56784" x2="6564" y2="56784"/>
                        <a14:foregroundMark x1="41506" y1="84673" x2="41506" y2="84673"/>
                        <a14:foregroundMark x1="41506" y1="84673" x2="41506" y2="84673"/>
                        <a14:foregroundMark x1="52317" y1="80905" x2="52703" y2="80151"/>
                        <a14:foregroundMark x1="59266" y1="78643" x2="60811" y2="78392"/>
                        <a14:foregroundMark x1="70270" y1="74874" x2="73166" y2="74121"/>
                        <a14:foregroundMark x1="75483" y1="73367" x2="77606" y2="70854"/>
                        <a14:foregroundMark x1="79537" y1="68593" x2="79537" y2="68593"/>
                        <a14:foregroundMark x1="80888" y1="66834" x2="83398" y2="64573"/>
                        <a14:foregroundMark x1="87066" y1="59799" x2="87066" y2="59799"/>
                        <a14:foregroundMark x1="93436" y1="57035" x2="93436" y2="57035"/>
                        <a14:foregroundMark x1="94208" y1="56281" x2="94208" y2="56281"/>
                        <a14:foregroundMark x1="94208" y1="56281" x2="94208" y2="56281"/>
                        <a14:foregroundMark x1="96332" y1="46231" x2="96332" y2="46231"/>
                        <a14:foregroundMark x1="43822" y1="79899" x2="43822" y2="79899"/>
                        <a14:foregroundMark x1="34556" y1="88191" x2="34556" y2="88191"/>
                        <a14:foregroundMark x1="35714" y1="95226" x2="35714" y2="95226"/>
                        <a14:foregroundMark x1="62934" y1="8040" x2="62934" y2="8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246246"/>
            <a:ext cx="3087122" cy="237195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1" y="1226983"/>
            <a:ext cx="710858" cy="710030"/>
          </a:xfrm>
          <a:prstGeom prst="rect">
            <a:avLst/>
          </a:prstGeom>
        </p:spPr>
      </p:pic>
      <p:sp>
        <p:nvSpPr>
          <p:cNvPr id="20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8024" y="1700808"/>
            <a:ext cx="5343919" cy="449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Nirmala UI" panose="020B0502040204020203" pitchFamily="34" charset="0"/>
              </a:rPr>
              <a:t>Barrel and lens tools management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8024" y="1124744"/>
            <a:ext cx="4419600" cy="470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rgbClr val="C00000"/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 Expert features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44916" y="2328560"/>
            <a:ext cx="115553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fr-FR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In 5X Expert (also in 3 axis </a:t>
            </a:r>
            <a:r>
              <a:rPr lang="en-US" altLang="fr-FR" b="1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Z level</a:t>
            </a:r>
            <a:r>
              <a:rPr lang="en-US" altLang="fr-FR" dirty="0"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), 3 new types of tools are managed: Oval Mill Cutter, Barrel Mill Cutter, Lens Mill Cutter. </a:t>
            </a:r>
            <a:endParaRPr lang="en-US" altLang="fr-FR" sz="3200" dirty="0">
              <a:latin typeface="Arial" panose="020B0604020202020204" pitchFamily="34" charset="0"/>
            </a:endParaRPr>
          </a:p>
        </p:txBody>
      </p:sp>
      <p:pic>
        <p:nvPicPr>
          <p:cNvPr id="16" name="Image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047" y="2958556"/>
            <a:ext cx="3053080" cy="763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44916" y="4110610"/>
            <a:ext cx="117906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r>
              <a:rPr lang="en-US" dirty="0"/>
              <a:t>Those new types of finishing tools enable a larger cut (Ap &amp; Ae), thus much less steps than ball cutter, and a considerably better surface finish.</a:t>
            </a:r>
            <a:endParaRPr lang="fr-FR" dirty="0"/>
          </a:p>
        </p:txBody>
      </p:sp>
      <p:pic>
        <p:nvPicPr>
          <p:cNvPr id="18" name="Imag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1808" y="4725389"/>
            <a:ext cx="2281555" cy="1869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53" y="4727929"/>
            <a:ext cx="2350135" cy="1869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à coins arrondis 6"/>
          <p:cNvSpPr/>
          <p:nvPr/>
        </p:nvSpPr>
        <p:spPr>
          <a:xfrm rot="5400000">
            <a:off x="5727748" y="3975040"/>
            <a:ext cx="2407939" cy="2592001"/>
          </a:xfrm>
          <a:prstGeom prst="roundRect">
            <a:avLst>
              <a:gd name="adj" fmla="val 7376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TurnMill Classic</a:t>
            </a:r>
          </a:p>
        </p:txBody>
      </p:sp>
      <p:sp>
        <p:nvSpPr>
          <p:cNvPr id="4" name="Rectangle à coins arrondis 5"/>
          <p:cNvSpPr/>
          <p:nvPr/>
        </p:nvSpPr>
        <p:spPr>
          <a:xfrm rot="5400000">
            <a:off x="7623175" y="2841972"/>
            <a:ext cx="4674080" cy="2592000"/>
          </a:xfrm>
          <a:prstGeom prst="roundRect">
            <a:avLst>
              <a:gd name="adj" fmla="val 6330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TurnMill Expert</a:t>
            </a:r>
          </a:p>
        </p:txBody>
      </p:sp>
      <p:sp>
        <p:nvSpPr>
          <p:cNvPr id="5" name="Rectangle à coins arrondis 6"/>
          <p:cNvSpPr/>
          <p:nvPr/>
        </p:nvSpPr>
        <p:spPr>
          <a:xfrm rot="5400000">
            <a:off x="5907771" y="1522438"/>
            <a:ext cx="2047896" cy="2592001"/>
          </a:xfrm>
          <a:prstGeom prst="roundRect">
            <a:avLst>
              <a:gd name="adj" fmla="val 7376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TurnMill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 Axis</a:t>
            </a:r>
          </a:p>
        </p:txBody>
      </p:sp>
      <p:sp>
        <p:nvSpPr>
          <p:cNvPr id="6" name="Rectangle à coins arrondis 7"/>
          <p:cNvSpPr/>
          <p:nvPr/>
        </p:nvSpPr>
        <p:spPr>
          <a:xfrm rot="5400000">
            <a:off x="1847170" y="3122958"/>
            <a:ext cx="4674079" cy="2030025"/>
          </a:xfrm>
          <a:prstGeom prst="roundRect">
            <a:avLst>
              <a:gd name="adj" fmla="val 8685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Turn Basic</a:t>
            </a:r>
          </a:p>
        </p:txBody>
      </p:sp>
      <p:sp>
        <p:nvSpPr>
          <p:cNvPr id="10" name="Rounded Rectangle 32"/>
          <p:cNvSpPr/>
          <p:nvPr/>
        </p:nvSpPr>
        <p:spPr>
          <a:xfrm>
            <a:off x="3276295" y="2445271"/>
            <a:ext cx="1811593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/>
              <a:t>MTE</a:t>
            </a:r>
          </a:p>
        </p:txBody>
      </p:sp>
      <p:sp>
        <p:nvSpPr>
          <p:cNvPr id="17" name="Rounded Rectangle 33"/>
          <p:cNvSpPr/>
          <p:nvPr/>
        </p:nvSpPr>
        <p:spPr>
          <a:xfrm>
            <a:off x="8738175" y="3400994"/>
            <a:ext cx="2412000" cy="237566"/>
          </a:xfrm>
          <a:prstGeom prst="roundRect">
            <a:avLst/>
          </a:prstGeom>
          <a:solidFill>
            <a:srgbClr val="F0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sp>
        <p:nvSpPr>
          <p:cNvPr id="18" name="Rounded Rectangle 32"/>
          <p:cNvSpPr/>
          <p:nvPr/>
        </p:nvSpPr>
        <p:spPr>
          <a:xfrm>
            <a:off x="8745098" y="2460325"/>
            <a:ext cx="2412000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/>
              <a:t>MTE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5738190" y="3073126"/>
            <a:ext cx="2386988" cy="252000"/>
          </a:xfrm>
          <a:prstGeom prst="roundRect">
            <a:avLst/>
          </a:prstGeom>
          <a:solidFill>
            <a:srgbClr val="F0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sp>
        <p:nvSpPr>
          <p:cNvPr id="25" name="Rounded Rectangle 32"/>
          <p:cNvSpPr/>
          <p:nvPr/>
        </p:nvSpPr>
        <p:spPr>
          <a:xfrm>
            <a:off x="5738190" y="2448280"/>
            <a:ext cx="2386988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/>
              <a:t>MTE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6226" y="1124744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Available OPTIONS</a:t>
            </a: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512" y="1907707"/>
            <a:ext cx="481116" cy="466966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10" y="1907704"/>
            <a:ext cx="460298" cy="466969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98" y="1912327"/>
            <a:ext cx="462346" cy="46234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10" y="4183279"/>
            <a:ext cx="460298" cy="460298"/>
          </a:xfrm>
          <a:prstGeom prst="rect">
            <a:avLst/>
          </a:prstGeom>
        </p:spPr>
      </p:pic>
      <p:sp>
        <p:nvSpPr>
          <p:cNvPr id="40" name="Titre 1"/>
          <p:cNvSpPr txBox="1"/>
          <p:nvPr/>
        </p:nvSpPr>
        <p:spPr>
          <a:xfrm>
            <a:off x="3065748" y="171679"/>
            <a:ext cx="6060504" cy="7780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en-MU"/>
            </a:defPPr>
            <a:lvl1pPr algn="ctr">
              <a:buNone/>
              <a:defRPr sz="4400" b="1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Turning</a:t>
            </a:r>
          </a:p>
        </p:txBody>
      </p:sp>
      <p:sp>
        <p:nvSpPr>
          <p:cNvPr id="41" name="Rounded Rectangle 33"/>
          <p:cNvSpPr/>
          <p:nvPr/>
        </p:nvSpPr>
        <p:spPr>
          <a:xfrm>
            <a:off x="8745098" y="3085856"/>
            <a:ext cx="2411999" cy="252000"/>
          </a:xfrm>
          <a:prstGeom prst="roundRect">
            <a:avLst/>
          </a:prstGeom>
          <a:solidFill>
            <a:srgbClr val="701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millyuGO</a:t>
            </a:r>
            <a:r>
              <a:rPr lang="en-GB" sz="1000" dirty="0"/>
              <a:t>© (incl. PAM) </a:t>
            </a:r>
            <a:r>
              <a:rPr lang="en-GB" sz="1400" dirty="0"/>
              <a:t>*</a:t>
            </a:r>
          </a:p>
        </p:txBody>
      </p:sp>
      <p:sp>
        <p:nvSpPr>
          <p:cNvPr id="45" name="Rounded Rectangle 33"/>
          <p:cNvSpPr/>
          <p:nvPr/>
        </p:nvSpPr>
        <p:spPr>
          <a:xfrm>
            <a:off x="5707710" y="5577685"/>
            <a:ext cx="2413326" cy="252000"/>
          </a:xfrm>
          <a:prstGeom prst="roundRect">
            <a:avLst/>
          </a:prstGeom>
          <a:solidFill>
            <a:srgbClr val="F0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sp>
        <p:nvSpPr>
          <p:cNvPr id="46" name="Rounded Rectangle 32"/>
          <p:cNvSpPr/>
          <p:nvPr/>
        </p:nvSpPr>
        <p:spPr>
          <a:xfrm>
            <a:off x="5707710" y="4706094"/>
            <a:ext cx="2413328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/>
              <a:t>MTE</a:t>
            </a:r>
          </a:p>
        </p:txBody>
      </p:sp>
      <p:sp>
        <p:nvSpPr>
          <p:cNvPr id="49" name="Rectangle à coins arrondis 36"/>
          <p:cNvSpPr/>
          <p:nvPr/>
        </p:nvSpPr>
        <p:spPr>
          <a:xfrm rot="5400000">
            <a:off x="310894" y="3128673"/>
            <a:ext cx="2587895" cy="1676976"/>
          </a:xfrm>
          <a:prstGeom prst="roundRect">
            <a:avLst>
              <a:gd name="adj" fmla="val 8685"/>
            </a:avLst>
          </a:prstGeom>
          <a:solidFill>
            <a:schemeClr val="bg1"/>
          </a:solidFill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ALL Products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50" name="Pentagone 25"/>
          <p:cNvSpPr/>
          <p:nvPr/>
        </p:nvSpPr>
        <p:spPr>
          <a:xfrm>
            <a:off x="863271" y="3847284"/>
            <a:ext cx="1476000" cy="252000"/>
          </a:xfrm>
          <a:prstGeom prst="homePlate">
            <a:avLst>
              <a:gd name="adj" fmla="val 25014"/>
            </a:avLst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CAD Interfaces</a:t>
            </a:r>
          </a:p>
        </p:txBody>
      </p:sp>
      <p:sp>
        <p:nvSpPr>
          <p:cNvPr id="51" name="Rounded Rectangle 37"/>
          <p:cNvSpPr/>
          <p:nvPr/>
        </p:nvSpPr>
        <p:spPr>
          <a:xfrm>
            <a:off x="863271" y="4373283"/>
            <a:ext cx="1476000" cy="252000"/>
          </a:xfrm>
          <a:prstGeom prst="roundRect">
            <a:avLst/>
          </a:prstGeom>
          <a:solidFill>
            <a:srgbClr val="BDE4FF"/>
          </a:solidFill>
          <a:ln w="12700">
            <a:solidFill>
              <a:srgbClr val="BDE4FF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0070C0"/>
                </a:solidFill>
              </a:rPr>
              <a:t>Vericut</a:t>
            </a:r>
          </a:p>
        </p:txBody>
      </p:sp>
      <p:sp>
        <p:nvSpPr>
          <p:cNvPr id="52" name="Rounded Rectangle 42"/>
          <p:cNvSpPr/>
          <p:nvPr/>
        </p:nvSpPr>
        <p:spPr>
          <a:xfrm>
            <a:off x="863271" y="3321285"/>
            <a:ext cx="1478240" cy="252000"/>
          </a:xfrm>
          <a:prstGeom prst="roundRect">
            <a:avLst/>
          </a:prstGeom>
          <a:solidFill>
            <a:srgbClr val="ECEC6A"/>
          </a:solidFill>
          <a:ln>
            <a:solidFill>
              <a:srgbClr val="ECEC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SDK</a:t>
            </a:r>
            <a:endParaRPr lang="en-GB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Rounded Rectangle 33"/>
          <p:cNvSpPr/>
          <p:nvPr/>
        </p:nvSpPr>
        <p:spPr>
          <a:xfrm>
            <a:off x="8745098" y="3716132"/>
            <a:ext cx="2405077" cy="2493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Probing </a:t>
            </a:r>
            <a:r>
              <a:rPr lang="en-GB" sz="1200" dirty="0"/>
              <a:t>*</a:t>
            </a:r>
            <a:endParaRPr lang="en-GB" sz="1400" i="1" dirty="0"/>
          </a:p>
        </p:txBody>
      </p:sp>
      <p:sp>
        <p:nvSpPr>
          <p:cNvPr id="54" name="TextBox 27"/>
          <p:cNvSpPr txBox="1"/>
          <p:nvPr/>
        </p:nvSpPr>
        <p:spPr>
          <a:xfrm>
            <a:off x="10142855" y="6500083"/>
            <a:ext cx="2049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*</a:t>
            </a:r>
            <a:r>
              <a:rPr lang="en-GB" sz="1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with TurnMill machines</a:t>
            </a:r>
          </a:p>
        </p:txBody>
      </p:sp>
      <p:sp>
        <p:nvSpPr>
          <p:cNvPr id="55" name="Rounded Rectangle 33"/>
          <p:cNvSpPr/>
          <p:nvPr/>
        </p:nvSpPr>
        <p:spPr>
          <a:xfrm>
            <a:off x="5695204" y="5281524"/>
            <a:ext cx="2413327" cy="252000"/>
          </a:xfrm>
          <a:prstGeom prst="roundRect">
            <a:avLst/>
          </a:prstGeom>
          <a:solidFill>
            <a:srgbClr val="701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millyuGO</a:t>
            </a:r>
            <a:r>
              <a:rPr lang="en-GB" sz="1000" dirty="0"/>
              <a:t>© (incl. PAM) </a:t>
            </a:r>
            <a:r>
              <a:rPr lang="en-GB" sz="1400" dirty="0"/>
              <a:t>*</a:t>
            </a:r>
          </a:p>
        </p:txBody>
      </p:sp>
      <p:sp>
        <p:nvSpPr>
          <p:cNvPr id="56" name="Rounded Rectangle 33"/>
          <p:cNvSpPr/>
          <p:nvPr/>
        </p:nvSpPr>
        <p:spPr>
          <a:xfrm>
            <a:off x="5707711" y="5867766"/>
            <a:ext cx="2400820" cy="24934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Probing </a:t>
            </a:r>
            <a:r>
              <a:rPr lang="en-GB" sz="1200" dirty="0"/>
              <a:t>*</a:t>
            </a:r>
            <a:endParaRPr lang="en-GB" sz="1400" i="1" dirty="0"/>
          </a:p>
        </p:txBody>
      </p:sp>
      <p:sp>
        <p:nvSpPr>
          <p:cNvPr id="35" name="Rounded Rectangle 37"/>
          <p:cNvSpPr/>
          <p:nvPr/>
        </p:nvSpPr>
        <p:spPr>
          <a:xfrm>
            <a:off x="8745098" y="4597906"/>
            <a:ext cx="2412000" cy="1628426"/>
          </a:xfrm>
          <a:prstGeom prst="roundRect">
            <a:avLst>
              <a:gd name="adj" fmla="val 4586"/>
            </a:avLst>
          </a:prstGeom>
          <a:solidFill>
            <a:srgbClr val="391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r>
              <a:rPr lang="en-GB" sz="1400" b="1"/>
              <a:t>4-5 Axis</a:t>
            </a:r>
          </a:p>
        </p:txBody>
      </p:sp>
      <p:sp>
        <p:nvSpPr>
          <p:cNvPr id="36" name="Rounded Rectangle 32"/>
          <p:cNvSpPr/>
          <p:nvPr/>
        </p:nvSpPr>
        <p:spPr>
          <a:xfrm>
            <a:off x="9140874" y="4995835"/>
            <a:ext cx="1917119" cy="1152925"/>
          </a:xfrm>
          <a:prstGeom prst="roundRect">
            <a:avLst>
              <a:gd name="adj" fmla="val 6288"/>
            </a:avLst>
          </a:prstGeom>
          <a:solidFill>
            <a:srgbClr val="AF3E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r>
              <a:rPr lang="en-GB" sz="1400" b="1"/>
              <a:t>5 Axis Expert</a:t>
            </a:r>
          </a:p>
        </p:txBody>
      </p:sp>
      <p:sp>
        <p:nvSpPr>
          <p:cNvPr id="37" name="Rounded Rectangle 32"/>
          <p:cNvSpPr/>
          <p:nvPr/>
        </p:nvSpPr>
        <p:spPr>
          <a:xfrm>
            <a:off x="9663214" y="5618229"/>
            <a:ext cx="1296000" cy="216000"/>
          </a:xfrm>
          <a:prstGeom prst="roundRect">
            <a:avLst/>
          </a:prstGeom>
          <a:solidFill>
            <a:srgbClr val="E19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Multi-blade Classic</a:t>
            </a:r>
          </a:p>
        </p:txBody>
      </p:sp>
      <p:sp>
        <p:nvSpPr>
          <p:cNvPr id="42" name="Rounded Rectangle 32"/>
          <p:cNvSpPr/>
          <p:nvPr/>
        </p:nvSpPr>
        <p:spPr>
          <a:xfrm>
            <a:off x="9674550" y="5882743"/>
            <a:ext cx="1296000" cy="216416"/>
          </a:xfrm>
          <a:prstGeom prst="roundRect">
            <a:avLst/>
          </a:prstGeom>
          <a:solidFill>
            <a:srgbClr val="E19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Multi-blade Expert</a:t>
            </a:r>
          </a:p>
        </p:txBody>
      </p:sp>
      <p:sp>
        <p:nvSpPr>
          <p:cNvPr id="43" name="Rounded Rectangle 32"/>
          <p:cNvSpPr/>
          <p:nvPr/>
        </p:nvSpPr>
        <p:spPr>
          <a:xfrm>
            <a:off x="9663214" y="5359265"/>
            <a:ext cx="1296000" cy="216000"/>
          </a:xfrm>
          <a:prstGeom prst="roundRect">
            <a:avLst/>
          </a:prstGeom>
          <a:solidFill>
            <a:srgbClr val="E19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Axis Port</a:t>
            </a:r>
          </a:p>
        </p:txBody>
      </p:sp>
      <p:sp>
        <p:nvSpPr>
          <p:cNvPr id="44" name="Rounded Rectangle 32"/>
          <p:cNvSpPr/>
          <p:nvPr/>
        </p:nvSpPr>
        <p:spPr>
          <a:xfrm>
            <a:off x="8755427" y="2771325"/>
            <a:ext cx="2412000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47" name="Rounded Rectangle 32"/>
          <p:cNvSpPr/>
          <p:nvPr/>
        </p:nvSpPr>
        <p:spPr>
          <a:xfrm>
            <a:off x="5734050" y="2763022"/>
            <a:ext cx="2386988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48" name="Rounded Rectangle 32"/>
          <p:cNvSpPr/>
          <p:nvPr/>
        </p:nvSpPr>
        <p:spPr>
          <a:xfrm>
            <a:off x="3275648" y="2763022"/>
            <a:ext cx="1811593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57" name="Rounded Rectangle 32"/>
          <p:cNvSpPr/>
          <p:nvPr/>
        </p:nvSpPr>
        <p:spPr>
          <a:xfrm>
            <a:off x="5695204" y="4989614"/>
            <a:ext cx="2413328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50073" y="2485336"/>
            <a:ext cx="6205967" cy="411201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Automatic input of opelists: 2 axis turning opelists are applied without any action!</a:t>
            </a: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 this, define an opelist in which you set the dialog to determine:</a:t>
            </a:r>
          </a:p>
          <a:p>
            <a:pPr marL="160655" indent="-160655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The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of toolpath for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Straight roughing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and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Boring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</a:t>
            </a:r>
          </a:p>
          <a:p>
            <a:pPr marL="160655" indent="-160655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If there is a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chamfer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or not for the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Threading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and the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Parting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indent="-160655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Stock is managed for inside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operations.</a:t>
            </a:r>
          </a:p>
          <a:p>
            <a:pPr indent="-160655">
              <a:buFontTx/>
              <a:buChar char="-"/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indent="-160655">
              <a:buFontTx/>
              <a:buChar char="-"/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  <a:sym typeface="Wingdings" panose="05000000000000000000" pitchFamily="2" charset="2"/>
              </a:rPr>
              <a:t>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Facing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and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grooving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are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automatically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done, no settings are necessary!</a:t>
            </a:r>
          </a:p>
          <a:p>
            <a:pPr indent="-160655">
              <a:buFontTx/>
              <a:buChar char="-"/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  <a:sym typeface="Wingdings" panose="05000000000000000000" pitchFamily="2" charset="2"/>
              </a:rPr>
              <a:t> The position of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  <a:sym typeface="Wingdings" panose="05000000000000000000" pitchFamily="2" charset="2"/>
              </a:rPr>
              <a:t>chuck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  <a:sym typeface="Wingdings" panose="05000000000000000000" pitchFamily="2" charset="2"/>
              </a:rPr>
              <a:t> is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  <a:sym typeface="Wingdings" panose="05000000000000000000" pitchFamily="2" charset="2"/>
              </a:rPr>
              <a:t>managed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  <a:sym typeface="Wingdings" panose="05000000000000000000" pitchFamily="2" charset="2"/>
              </a:rPr>
              <a:t> also!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marL="160655" indent="-160655">
              <a:buFontTx/>
              <a:buChar char="-"/>
            </a:pPr>
            <a:endParaRPr lang="en-GB" sz="1600" dirty="0">
              <a:solidFill>
                <a:srgbClr val="C00000"/>
              </a:solidFill>
            </a:endParaRPr>
          </a:p>
          <a:p>
            <a:pPr marL="160655" indent="-160655">
              <a:buFontTx/>
              <a:buChar char="-"/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39416" y="1772816"/>
            <a:ext cx="5974614" cy="449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Automatic </a:t>
            </a: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Opelists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for turning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8024" y="1124744"/>
            <a:ext cx="5199904" cy="470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Common features to Turn / TurnMill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24" y="3238724"/>
            <a:ext cx="5511236" cy="3358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ZoneTexte 16"/>
          <p:cNvSpPr txBox="1"/>
          <p:nvPr/>
        </p:nvSpPr>
        <p:spPr>
          <a:xfrm>
            <a:off x="7744984" y="2094528"/>
            <a:ext cx="2880320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Can be applied on: </a:t>
            </a:r>
          </a:p>
          <a:p>
            <a:pPr marL="285750" indent="-285750">
              <a:buFontTx/>
              <a:buChar char="-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solid</a:t>
            </a:r>
          </a:p>
          <a:p>
            <a:pPr marL="285750" indent="-285750">
              <a:buFontTx/>
              <a:buChar char="-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2D shaft </a:t>
            </a:r>
            <a:r>
              <a:rPr lang="en-GB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(must be closed)</a:t>
            </a:r>
          </a:p>
          <a:p>
            <a:pPr marL="285750" indent="-285750">
              <a:buFontTx/>
              <a:buChar char="-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DXF shaft </a:t>
            </a:r>
            <a:r>
              <a:rPr lang="en-GB" sz="10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(with 1 click of selection)</a:t>
            </a:r>
            <a:endParaRPr lang="en-GB" sz="1200" i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88" y="1817422"/>
            <a:ext cx="360000" cy="360000"/>
          </a:xfrm>
          <a:prstGeom prst="rect">
            <a:avLst/>
          </a:prstGeom>
        </p:spPr>
      </p:pic>
      <p:sp>
        <p:nvSpPr>
          <p:cNvPr id="14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/>
          <p:nvPr/>
        </p:nvSpPr>
        <p:spPr>
          <a:xfrm>
            <a:off x="3899756" y="2852886"/>
            <a:ext cx="4392488" cy="28083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dirty="0">
                <a:latin typeface="Trebuchet MS" panose="020B0603020202020204" pitchFamily="34" charset="0"/>
              </a:rPr>
              <a:t>I   – Modules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800" dirty="0">
                <a:latin typeface="Trebuchet MS" panose="020B0603020202020204" pitchFamily="34" charset="0"/>
              </a:rPr>
              <a:t>II  – Included Features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800" dirty="0">
                <a:latin typeface="Trebuchet MS" panose="020B0603020202020204" pitchFamily="34" charset="0"/>
              </a:rPr>
              <a:t>III – Options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800" dirty="0">
                <a:latin typeface="Trebuchet MS" panose="020B0603020202020204" pitchFamily="34" charset="0"/>
              </a:rPr>
              <a:t>IV – Products Description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800" dirty="0">
                <a:latin typeface="Trebuchet MS" panose="020B0603020202020204" pitchFamily="34" charset="0"/>
              </a:rPr>
              <a:t>V  – Options Description</a:t>
            </a:r>
          </a:p>
          <a:p>
            <a:pPr marL="0" indent="0">
              <a:buNone/>
            </a:pPr>
            <a:endParaRPr lang="en-GB" sz="1000" dirty="0"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800" dirty="0">
                <a:latin typeface="Trebuchet MS" panose="020B0603020202020204" pitchFamily="34" charset="0"/>
              </a:rPr>
              <a:t>VI – Other Stand-Alone Solutions</a:t>
            </a:r>
          </a:p>
        </p:txBody>
      </p:sp>
      <p:sp>
        <p:nvSpPr>
          <p:cNvPr id="5" name="Titre 1"/>
          <p:cNvSpPr txBox="1"/>
          <p:nvPr/>
        </p:nvSpPr>
        <p:spPr>
          <a:xfrm>
            <a:off x="106962" y="1484784"/>
            <a:ext cx="1208503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3600" b="1" dirty="0"/>
              <a:t>Modules &amp; Options</a:t>
            </a:r>
          </a:p>
        </p:txBody>
      </p:sp>
      <p:sp>
        <p:nvSpPr>
          <p:cNvPr id="6" name="Titre 1"/>
          <p:cNvSpPr txBox="1"/>
          <p:nvPr/>
        </p:nvSpPr>
        <p:spPr>
          <a:xfrm>
            <a:off x="3065748" y="151801"/>
            <a:ext cx="6060504" cy="778098"/>
          </a:xfrm>
          <a:prstGeom prst="rect">
            <a:avLst/>
          </a:prstGeom>
          <a:solidFill>
            <a:srgbClr val="01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400" b="1" dirty="0">
                <a:solidFill>
                  <a:schemeClr val="tx1"/>
                </a:solidFill>
              </a:rPr>
              <a:t>GO2cam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11424" y="1675298"/>
            <a:ext cx="5974614" cy="449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Tolerancing and solid editing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8024" y="1124744"/>
            <a:ext cx="5199904" cy="470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Common features to Turn / TurnMill</a:t>
            </a:r>
          </a:p>
        </p:txBody>
      </p:sp>
      <p:pic>
        <p:nvPicPr>
          <p:cNvPr id="2077" name="Imag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94" y="1765877"/>
            <a:ext cx="3298666" cy="185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 3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4221089"/>
            <a:ext cx="4646265" cy="260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9" name="Connecteur droit avec flèche 38"/>
          <p:cNvCxnSpPr/>
          <p:nvPr/>
        </p:nvCxnSpPr>
        <p:spPr>
          <a:xfrm>
            <a:off x="10632504" y="3381375"/>
            <a:ext cx="0" cy="954332"/>
          </a:xfrm>
          <a:prstGeom prst="straightConnector1">
            <a:avLst/>
          </a:prstGeom>
          <a:ln w="19050">
            <a:solidFill>
              <a:srgbClr val="D40A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fr-FR"/>
          </a:p>
        </p:txBody>
      </p:sp>
      <p:sp>
        <p:nvSpPr>
          <p:cNvPr id="2051" name="Rectangle 36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fr-FR"/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250753" y="2436453"/>
            <a:ext cx="8235052" cy="3798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eaLnBrk="0" fontAlgn="base" hangingPunct="0">
              <a:spcAft>
                <a:spcPct val="0"/>
              </a:spcAft>
            </a:pP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In turning, the </a:t>
            </a:r>
            <a:r>
              <a:rPr lang="en-US" alt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Control</a:t>
            </a: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function includes the possibility to </a:t>
            </a:r>
            <a:r>
              <a:rPr lang="en-US" alt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modify dimensions</a:t>
            </a: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of the solid, which offers 2 new powerful features to the user:</a:t>
            </a:r>
          </a:p>
          <a:p>
            <a:pPr lvl="0" algn="l" eaLnBrk="0" fontAlgn="base" hangingPunct="0">
              <a:spcAft>
                <a:spcPct val="0"/>
              </a:spcAft>
            </a:pPr>
            <a:endParaRPr lang="fr-FR" altLang="fr-FR" sz="1600" dirty="0">
              <a:latin typeface="Trebuchet MS" panose="020B0603020202020204" pitchFamily="34" charset="0"/>
            </a:endParaRPr>
          </a:p>
          <a:p>
            <a:pPr lvl="0" algn="l" eaLnBrk="0" fontAlgn="base" hangingPunct="0">
              <a:spcAft>
                <a:spcPct val="0"/>
              </a:spcAft>
              <a:buFontTx/>
              <a:buChar char="•"/>
            </a:pPr>
            <a:r>
              <a:rPr lang="en-US" altLang="fr-FR" sz="1600" b="1" dirty="0">
                <a:solidFill>
                  <a:srgbClr val="D60093"/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Add Tolerances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Define </a:t>
            </a:r>
            <a:r>
              <a:rPr lang="en-US" alt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ISO tolerances</a:t>
            </a: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on the solid: click a face and add a tolerance to the given value.  </a:t>
            </a:r>
            <a:endParaRPr lang="fr-FR" altLang="fr-FR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0" algn="l" eaLnBrk="0" fontAlgn="base" hangingPunct="0">
              <a:spcAft>
                <a:spcPct val="0"/>
              </a:spcAft>
            </a:pP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A hole defined with diameter </a:t>
            </a:r>
            <a:r>
              <a:rPr lang="en-US" alt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14H7</a:t>
            </a: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will be </a:t>
            </a:r>
            <a:r>
              <a:rPr lang="en-US" alt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14.009</a:t>
            </a: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mm, the average value; the same hole with </a:t>
            </a:r>
            <a:r>
              <a:rPr lang="en-US" alt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14H7+</a:t>
            </a: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will be </a:t>
            </a:r>
            <a:r>
              <a:rPr lang="en-US" altLang="fr-F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14.018 mm, </a:t>
            </a: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the maxi value!</a:t>
            </a:r>
          </a:p>
          <a:p>
            <a:pPr lvl="0" algn="l" eaLnBrk="0" fontAlgn="base" hangingPunct="0">
              <a:spcAft>
                <a:spcPct val="0"/>
              </a:spcAft>
            </a:pPr>
            <a:endParaRPr lang="fr-FR" altLang="fr-FR" sz="1600" dirty="0">
              <a:latin typeface="Trebuchet MS" panose="020B0603020202020204" pitchFamily="34" charset="0"/>
            </a:endParaRPr>
          </a:p>
          <a:p>
            <a:pPr lvl="0" algn="l" eaLnBrk="0" fontAlgn="base" hangingPunct="0">
              <a:spcAft>
                <a:spcPct val="0"/>
              </a:spcAft>
              <a:buFontTx/>
              <a:buChar char="•"/>
            </a:pPr>
            <a:r>
              <a:rPr lang="en-US" altLang="fr-FR" sz="1600" b="1" dirty="0">
                <a:solidFill>
                  <a:srgbClr val="D60093"/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 Modify the solid</a:t>
            </a:r>
            <a:endParaRPr lang="fr-FR" altLang="fr-FR" sz="1600" dirty="0">
              <a:latin typeface="Trebuchet MS" panose="020B0603020202020204" pitchFamily="34" charset="0"/>
            </a:endParaRPr>
          </a:p>
          <a:p>
            <a:pPr lvl="0" algn="l" eaLnBrk="0" fontAlgn="base" hangingPunct="0">
              <a:spcAft>
                <a:spcPct val="0"/>
              </a:spcAft>
            </a:pPr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The modifications are applied with smart topology recognition. Features:</a:t>
            </a:r>
          </a:p>
          <a:p>
            <a:pPr lvl="0" algn="just"/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- Chamfer and radius values kept if you modify a length,</a:t>
            </a:r>
            <a:endParaRPr lang="fr-FR" altLang="fr-FR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lvl="0" algn="just"/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- Modification of Keyseats,</a:t>
            </a:r>
          </a:p>
          <a:p>
            <a:pPr algn="just"/>
            <a:r>
              <a:rPr lang="en-US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Calibri" panose="020F0502020204030204" charset="0"/>
                <a:cs typeface="Times New Roman" panose="02020603050405020304" pitchFamily="18" charset="0"/>
              </a:rPr>
              <a:t>- Multiple changes are supported (set of identical grooves for example)</a:t>
            </a:r>
            <a:r>
              <a:rPr lang="fr-FR" alt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</a:p>
          <a:p>
            <a:pPr lvl="0" algn="just">
              <a:buFontTx/>
              <a:buChar char="•"/>
            </a:pPr>
            <a:endParaRPr lang="en-US" altLang="fr-FR" sz="3600" dirty="0"/>
          </a:p>
          <a:p>
            <a:pPr lvl="0" algn="l" eaLnBrk="0" fontAlgn="base" hangingPunct="0">
              <a:spcAft>
                <a:spcPct val="0"/>
              </a:spcAft>
              <a:buFontTx/>
              <a:buChar char="•"/>
            </a:pPr>
            <a:endParaRPr lang="fr-FR" altLang="fr-FR" sz="1200" dirty="0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1" y="1764709"/>
            <a:ext cx="360000" cy="360000"/>
          </a:xfrm>
          <a:prstGeom prst="rect">
            <a:avLst/>
          </a:prstGeom>
        </p:spPr>
      </p:pic>
      <p:sp>
        <p:nvSpPr>
          <p:cNvPr id="16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452" y="2748848"/>
            <a:ext cx="4251548" cy="410915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0635" y="4437112"/>
            <a:ext cx="4169691" cy="241873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73176" y="2219156"/>
            <a:ext cx="10153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the similar milling operation ‘</a:t>
            </a:r>
            <a:r>
              <a:rPr lang="en-US" sz="1600" dirty="0" err="1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millyuGO</a:t>
            </a:r>
            <a:r>
              <a:rPr lang="en-US" sz="1600" dirty="0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’, </a:t>
            </a:r>
            <a:r>
              <a:rPr lang="en-US" sz="1600" dirty="0" err="1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turnyuGO</a:t>
            </a:r>
            <a:r>
              <a:rPr lang="en-US" sz="1600" dirty="0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a roughing operation with a constant load of tool and regular chips. This operation can be programmed only with button tools.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2" y="1746726"/>
            <a:ext cx="374575" cy="374575"/>
          </a:xfrm>
          <a:prstGeom prst="rect">
            <a:avLst/>
          </a:prstGeom>
        </p:spPr>
      </p:pic>
      <p:sp>
        <p:nvSpPr>
          <p:cNvPr id="34" name="TextBox 27"/>
          <p:cNvSpPr txBox="1"/>
          <p:nvPr/>
        </p:nvSpPr>
        <p:spPr>
          <a:xfrm>
            <a:off x="839416" y="1725279"/>
            <a:ext cx="3101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Nirmala UI" panose="020B0502040204020203" pitchFamily="34" charset="0"/>
              </a:rPr>
              <a:t>turnyuGO</a:t>
            </a:r>
            <a:endParaRPr lang="en-GB" sz="20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ea typeface="+mj-ea"/>
              <a:cs typeface="Nirmala UI" panose="020B0502040204020203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274714" y="2825105"/>
            <a:ext cx="61102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Main benefits: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Trebuchet MS" panose="020B0603020202020204" pitchFamily="34" charset="0"/>
              <a:buChar char="-"/>
            </a:pPr>
            <a:r>
              <a:rPr lang="en-US" sz="1600" dirty="0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tool is always in contact with material,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Trebuchet MS" panose="020B0603020202020204" pitchFamily="34" charset="0"/>
              <a:buChar char="-"/>
            </a:pPr>
            <a:r>
              <a:rPr lang="en-US" sz="1600" dirty="0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tool is used </a:t>
            </a:r>
            <a:r>
              <a:rPr lang="en-US" sz="1600" dirty="0" err="1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uniformely</a:t>
            </a:r>
            <a:r>
              <a:rPr lang="en-US" sz="1600" dirty="0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then protected,</a:t>
            </a:r>
            <a:endParaRPr lang="fr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Trebuchet MS" panose="020B0603020202020204" pitchFamily="34" charset="0"/>
              <a:buChar char="-"/>
            </a:pPr>
            <a:r>
              <a:rPr lang="en-US" sz="1600" dirty="0">
                <a:solidFill>
                  <a:srgbClr val="616264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machining time is drastically reduced,</a:t>
            </a:r>
          </a:p>
          <a:p>
            <a:pPr marL="342900" lvl="0" indent="-342900">
              <a:buFont typeface="Trebuchet MS" panose="020B0603020202020204" pitchFamily="34" charset="0"/>
              <a:buChar char="-"/>
            </a:pPr>
            <a:r>
              <a:rPr lang="fr-FR" altLang="fr-FR" sz="1600" dirty="0" err="1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turnyuGO</a:t>
            </a:r>
            <a:r>
              <a:rPr lang="fr-FR" altLang="fr-FR" sz="1600" dirty="0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also</a:t>
            </a:r>
            <a:r>
              <a:rPr lang="fr-FR" altLang="fr-FR" sz="1600" dirty="0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includes</a:t>
            </a:r>
            <a:r>
              <a:rPr lang="fr-FR" altLang="fr-FR" sz="1600" dirty="0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b="1" dirty="0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G2/G3 </a:t>
            </a:r>
            <a:r>
              <a:rPr lang="fr-FR" altLang="fr-FR" sz="1600" dirty="0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to </a:t>
            </a:r>
            <a:r>
              <a:rPr lang="fr-FR" altLang="fr-FR" sz="1600" dirty="0" err="1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reduce</a:t>
            </a:r>
            <a:r>
              <a:rPr lang="fr-FR" altLang="fr-FR" sz="1600" dirty="0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the iso program. The program </a:t>
            </a:r>
            <a:r>
              <a:rPr lang="fr-FR" altLang="fr-FR" sz="1600" dirty="0" err="1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length</a:t>
            </a:r>
            <a:r>
              <a:rPr lang="fr-FR" altLang="fr-FR" sz="1600" dirty="0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is</a:t>
            </a:r>
            <a:r>
              <a:rPr lang="fr-FR" altLang="fr-FR" sz="1600" dirty="0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1600" dirty="0" err="1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divided</a:t>
            </a:r>
            <a:r>
              <a:rPr lang="fr-FR" altLang="fr-FR" sz="1600" dirty="0">
                <a:solidFill>
                  <a:srgbClr val="616264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by 10.</a:t>
            </a: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248024" y="1124744"/>
            <a:ext cx="5199904" cy="470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>
                <a:solidFill>
                  <a:srgbClr val="C00000"/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Common features to Turn / TurnMill</a:t>
            </a:r>
          </a:p>
        </p:txBody>
      </p:sp>
      <p:sp>
        <p:nvSpPr>
          <p:cNvPr id="39" name="TextBox 27"/>
          <p:cNvSpPr txBox="1"/>
          <p:nvPr/>
        </p:nvSpPr>
        <p:spPr>
          <a:xfrm>
            <a:off x="7119440" y="1160063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Nirmala UI" panose="020B0502040204020203" pitchFamily="34" charset="0"/>
              </a:rPr>
              <a:t>In </a:t>
            </a:r>
            <a:r>
              <a:rPr lang="en-GB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Nirmala UI" panose="020B0502040204020203" pitchFamily="34" charset="0"/>
              </a:rPr>
              <a:t>TurnMill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Nirmala UI" panose="020B0502040204020203" pitchFamily="34" charset="0"/>
              </a:rPr>
              <a:t> C Axis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Nirmala UI" panose="020B0502040204020203" pitchFamily="34" charset="0"/>
              </a:rPr>
              <a:t>and 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Nirmala UI" panose="020B0502040204020203" pitchFamily="34" charset="0"/>
              </a:rPr>
              <a:t>upper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+mj-ea"/>
                <a:cs typeface="Nirmala UI" panose="020B0502040204020203" pitchFamily="34" charset="0"/>
              </a:rPr>
              <a:t> modules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82576" y="2060848"/>
            <a:ext cx="5901456" cy="41876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Design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Shaft creation, parametric wireframe design</a:t>
            </a:r>
          </a:p>
          <a:p>
            <a:pPr lvl="1"/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Turning 2 axis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Roughing and finishing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Grooving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Wtype grooving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Z level grooving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Threading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Drilling</a:t>
            </a:r>
          </a:p>
          <a:p>
            <a:pPr lvl="1"/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Possibility to import solid CAD files</a:t>
            </a:r>
          </a:p>
        </p:txBody>
      </p:sp>
      <p:pic>
        <p:nvPicPr>
          <p:cNvPr id="6" name="Picture 2" descr="P:\GO2cam Libraries\Marketing\Support Média\Images\Projet GO2cam\IMG-Presentationppt-EGM\Turn Basic\turn Basic1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1369807"/>
            <a:ext cx="3596456" cy="4731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32"/>
          <p:cNvSpPr/>
          <p:nvPr/>
        </p:nvSpPr>
        <p:spPr>
          <a:xfrm>
            <a:off x="10397356" y="6268803"/>
            <a:ext cx="617661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/>
              <a:t>MTE</a:t>
            </a:r>
          </a:p>
        </p:txBody>
      </p:sp>
      <p:sp>
        <p:nvSpPr>
          <p:cNvPr id="10" name="TextBox 32"/>
          <p:cNvSpPr txBox="1"/>
          <p:nvPr/>
        </p:nvSpPr>
        <p:spPr>
          <a:xfrm>
            <a:off x="9461252" y="6235583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en-GB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27"/>
          <p:cNvSpPr txBox="1"/>
          <p:nvPr/>
        </p:nvSpPr>
        <p:spPr>
          <a:xfrm>
            <a:off x="1337950" y="1350700"/>
            <a:ext cx="137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Turn Basic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76" y="1196752"/>
            <a:ext cx="711390" cy="690467"/>
          </a:xfrm>
          <a:prstGeom prst="rect">
            <a:avLst/>
          </a:prstGeom>
        </p:spPr>
      </p:pic>
      <p:sp>
        <p:nvSpPr>
          <p:cNvPr id="17" name="Rounded Rectangle 32"/>
          <p:cNvSpPr/>
          <p:nvPr/>
        </p:nvSpPr>
        <p:spPr>
          <a:xfrm>
            <a:off x="11104041" y="6268803"/>
            <a:ext cx="617661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19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:\GO2cam Libraries\Marketing\Support Média\Images\Projet GO2cam\IMG-Presentationppt-EGM\Turn Classic\turn Claassic+C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015912"/>
            <a:ext cx="5576120" cy="3149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479947" y="2132856"/>
            <a:ext cx="11376693" cy="7518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Design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Shaft creation, wireframe, specific CAD for lathe and MillTurn technology, workplane creation</a:t>
            </a:r>
          </a:p>
          <a:p>
            <a:pPr lvl="1"/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479946" y="3212976"/>
            <a:ext cx="5976094" cy="260806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Turning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Roughing and finishing</a:t>
            </a:r>
          </a:p>
          <a:p>
            <a:pPr lvl="1"/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turnyuGO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(see </a:t>
            </a:r>
            <a:r>
              <a:rPr lang="en-GB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turnyuGO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slide)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Grooving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Threading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Drilling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C axis milling operations 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(standard PP to be adapted)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Milling cycles for C axis</a:t>
            </a:r>
          </a:p>
        </p:txBody>
      </p:sp>
      <p:sp>
        <p:nvSpPr>
          <p:cNvPr id="6" name="TextBox 27"/>
          <p:cNvSpPr txBox="1"/>
          <p:nvPr/>
        </p:nvSpPr>
        <p:spPr>
          <a:xfrm>
            <a:off x="1337950" y="1372936"/>
            <a:ext cx="310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TurnMill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C Axis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6" y="1196752"/>
            <a:ext cx="711390" cy="721700"/>
          </a:xfrm>
          <a:prstGeom prst="rect">
            <a:avLst/>
          </a:prstGeom>
        </p:spPr>
      </p:pic>
      <p:sp>
        <p:nvSpPr>
          <p:cNvPr id="17" name="Rounded Rectangle 33"/>
          <p:cNvSpPr/>
          <p:nvPr/>
        </p:nvSpPr>
        <p:spPr>
          <a:xfrm>
            <a:off x="11136560" y="6271588"/>
            <a:ext cx="576064" cy="239138"/>
          </a:xfrm>
          <a:prstGeom prst="roundRect">
            <a:avLst/>
          </a:prstGeom>
          <a:solidFill>
            <a:srgbClr val="F0B805"/>
          </a:solidFill>
          <a:ln>
            <a:solidFill>
              <a:srgbClr val="F0B8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sp>
        <p:nvSpPr>
          <p:cNvPr id="13" name="Rounded Rectangle 32"/>
          <p:cNvSpPr/>
          <p:nvPr/>
        </p:nvSpPr>
        <p:spPr>
          <a:xfrm>
            <a:off x="9696400" y="6268803"/>
            <a:ext cx="617661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/>
              <a:t>MTE</a:t>
            </a:r>
          </a:p>
        </p:txBody>
      </p:sp>
      <p:sp>
        <p:nvSpPr>
          <p:cNvPr id="16" name="TextBox 32"/>
          <p:cNvSpPr txBox="1"/>
          <p:nvPr/>
        </p:nvSpPr>
        <p:spPr>
          <a:xfrm>
            <a:off x="8760296" y="6235583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en-GB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ounded Rectangle 32"/>
          <p:cNvSpPr/>
          <p:nvPr/>
        </p:nvSpPr>
        <p:spPr>
          <a:xfrm>
            <a:off x="10403085" y="6268803"/>
            <a:ext cx="617661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14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 txBox="1">
            <a:spLocks noChangeArrowheads="1"/>
          </p:cNvSpPr>
          <p:nvPr/>
        </p:nvSpPr>
        <p:spPr>
          <a:xfrm>
            <a:off x="479946" y="2132856"/>
            <a:ext cx="11448702" cy="75181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Design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Shaft creation, Wireframe, Specific CAD for lathe and MillTurn technology, workplane creation.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479946" y="3212976"/>
            <a:ext cx="8640390" cy="30860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Turning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Roughing and finishing</a:t>
            </a:r>
          </a:p>
          <a:p>
            <a:pPr lvl="1"/>
            <a:r>
              <a:rPr lang="en-GB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turnyuGO</a:t>
            </a:r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(see </a:t>
            </a:r>
            <a:r>
              <a:rPr lang="en-GB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turnyuGO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slide)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Grooving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Threading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Drilling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C axis milling operations 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(standard PP to be adapted)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Milling cycles for C axis and Mill Turn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Dual spindle, dual turret, B axis and Y axis 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(only available with optional custom PP)</a:t>
            </a:r>
          </a:p>
          <a:p>
            <a:pPr lvl="1"/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pic>
        <p:nvPicPr>
          <p:cNvPr id="5" name="Picture 2" descr="http://www.go2cam.net/lib/picts/pages2/machining_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74358" y="2708920"/>
            <a:ext cx="3528392" cy="35283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7"/>
          <p:cNvSpPr txBox="1"/>
          <p:nvPr/>
        </p:nvSpPr>
        <p:spPr>
          <a:xfrm>
            <a:off x="1337950" y="1372936"/>
            <a:ext cx="310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TurnMill Classic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46" y="1196752"/>
            <a:ext cx="711390" cy="721700"/>
          </a:xfrm>
          <a:prstGeom prst="rect">
            <a:avLst/>
          </a:prstGeom>
        </p:spPr>
      </p:pic>
      <p:sp>
        <p:nvSpPr>
          <p:cNvPr id="14" name="TextBox 32"/>
          <p:cNvSpPr txBox="1"/>
          <p:nvPr/>
        </p:nvSpPr>
        <p:spPr>
          <a:xfrm>
            <a:off x="7527615" y="6433591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ounded Rectangle 33"/>
          <p:cNvSpPr/>
          <p:nvPr/>
        </p:nvSpPr>
        <p:spPr>
          <a:xfrm>
            <a:off x="10028012" y="6465082"/>
            <a:ext cx="1062208" cy="252000"/>
          </a:xfrm>
          <a:prstGeom prst="roundRect">
            <a:avLst/>
          </a:prstGeom>
          <a:solidFill>
            <a:srgbClr val="701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/>
              <a:t>millyuGO</a:t>
            </a:r>
            <a:r>
              <a:rPr lang="en-US" sz="1000" dirty="0"/>
              <a:t>©</a:t>
            </a:r>
            <a:endParaRPr lang="fr-FR" sz="1400" dirty="0"/>
          </a:p>
        </p:txBody>
      </p:sp>
      <p:sp>
        <p:nvSpPr>
          <p:cNvPr id="16" name="Rounded Rectangle 33"/>
          <p:cNvSpPr/>
          <p:nvPr/>
        </p:nvSpPr>
        <p:spPr>
          <a:xfrm>
            <a:off x="11136560" y="6465081"/>
            <a:ext cx="576064" cy="256541"/>
          </a:xfrm>
          <a:prstGeom prst="roundRect">
            <a:avLst/>
          </a:prstGeom>
          <a:solidFill>
            <a:srgbClr val="F0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sp>
        <p:nvSpPr>
          <p:cNvPr id="19" name="Rounded Rectangle 32"/>
          <p:cNvSpPr/>
          <p:nvPr/>
        </p:nvSpPr>
        <p:spPr>
          <a:xfrm>
            <a:off x="8692411" y="6465082"/>
            <a:ext cx="617661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/>
              <a:t>MTE</a:t>
            </a:r>
          </a:p>
        </p:txBody>
      </p:sp>
      <p:sp>
        <p:nvSpPr>
          <p:cNvPr id="20" name="Rounded Rectangle 32"/>
          <p:cNvSpPr/>
          <p:nvPr/>
        </p:nvSpPr>
        <p:spPr>
          <a:xfrm>
            <a:off x="9366771" y="6465082"/>
            <a:ext cx="617661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17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7"/>
          <p:cNvSpPr txBox="1"/>
          <p:nvPr/>
        </p:nvSpPr>
        <p:spPr>
          <a:xfrm>
            <a:off x="1337950" y="1327706"/>
            <a:ext cx="310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TurnMill Expert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66" y="1124744"/>
            <a:ext cx="703358" cy="703358"/>
          </a:xfrm>
          <a:prstGeom prst="rect">
            <a:avLst/>
          </a:prstGeom>
        </p:spPr>
      </p:pic>
      <p:sp>
        <p:nvSpPr>
          <p:cNvPr id="19" name="TextBox 12"/>
          <p:cNvSpPr txBox="1"/>
          <p:nvPr/>
        </p:nvSpPr>
        <p:spPr>
          <a:xfrm>
            <a:off x="513365" y="206084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TurnMill Classic +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3D </a:t>
            </a:r>
            <a:r>
              <a:rPr lang="fr-FR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Milling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: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74941" y="2570111"/>
            <a:ext cx="7200800" cy="25908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Roughing (cubic initial stock or cast shape stock)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Re-roughing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Parallel plane (raster)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Z level (waterline)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Spiral machining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Pocket projection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Equidistant (constant 3D stepover 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Pencil Milling (bi-tangency contouring)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Machining of vertical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and horizontal Areas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Trebuchet MS" panose="020B0603020202020204" pitchFamily="34" charset="0"/>
                <a:cs typeface="Nirmala UI" panose="020B0502040204020203" pitchFamily="34" charset="0"/>
              </a:rPr>
              <a:t>Rest areas machining</a:t>
            </a:r>
          </a:p>
        </p:txBody>
      </p:sp>
      <p:pic>
        <p:nvPicPr>
          <p:cNvPr id="21" name="Picture 2" descr="T:\USERS\MBO\IMG MBO\TurnMill Expert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5547" y="1532943"/>
            <a:ext cx="4502515" cy="44702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37"/>
          <p:cNvSpPr/>
          <p:nvPr/>
        </p:nvSpPr>
        <p:spPr>
          <a:xfrm>
            <a:off x="6926679" y="6318158"/>
            <a:ext cx="4995345" cy="252000"/>
          </a:xfrm>
          <a:prstGeom prst="roundRect">
            <a:avLst>
              <a:gd name="adj" fmla="val 4586"/>
            </a:avLst>
          </a:prstGeom>
          <a:solidFill>
            <a:srgbClr val="391505"/>
          </a:solidFill>
          <a:ln>
            <a:solidFill>
              <a:srgbClr val="391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fr-FR" sz="1400" b="1" dirty="0"/>
              <a:t>4-5 Axis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7680175" y="6363846"/>
            <a:ext cx="4118137" cy="166411"/>
          </a:xfrm>
          <a:prstGeom prst="roundRect">
            <a:avLst>
              <a:gd name="adj" fmla="val 6288"/>
            </a:avLst>
          </a:prstGeom>
          <a:solidFill>
            <a:srgbClr val="AF3E05"/>
          </a:solidFill>
          <a:ln>
            <a:solidFill>
              <a:srgbClr val="AF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fr-FR" sz="1400" b="1" dirty="0"/>
              <a:t>5 Axis Expert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9494399" y="6368477"/>
            <a:ext cx="1008000" cy="144000"/>
          </a:xfrm>
          <a:prstGeom prst="roundRect">
            <a:avLst/>
          </a:prstGeom>
          <a:solidFill>
            <a:srgbClr val="E19B73"/>
          </a:solidFill>
          <a:ln>
            <a:solidFill>
              <a:srgbClr val="E19B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Multi-</a:t>
            </a:r>
            <a:r>
              <a:rPr lang="fr-FR" sz="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blade</a:t>
            </a:r>
            <a:r>
              <a:rPr lang="fr-FR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Classic</a:t>
            </a:r>
          </a:p>
        </p:txBody>
      </p:sp>
      <p:sp>
        <p:nvSpPr>
          <p:cNvPr id="25" name="Rounded Rectangle 32"/>
          <p:cNvSpPr/>
          <p:nvPr/>
        </p:nvSpPr>
        <p:spPr>
          <a:xfrm>
            <a:off x="10588430" y="6376732"/>
            <a:ext cx="1022668" cy="144000"/>
          </a:xfrm>
          <a:prstGeom prst="roundRect">
            <a:avLst/>
          </a:prstGeom>
          <a:solidFill>
            <a:srgbClr val="E19B73"/>
          </a:solidFill>
          <a:ln>
            <a:solidFill>
              <a:srgbClr val="E19B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Multi-</a:t>
            </a:r>
            <a:r>
              <a:rPr lang="fr-FR" sz="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blade</a:t>
            </a:r>
            <a:r>
              <a:rPr lang="fr-FR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Expert</a:t>
            </a:r>
          </a:p>
        </p:txBody>
      </p:sp>
      <p:sp>
        <p:nvSpPr>
          <p:cNvPr id="26" name="Rounded Rectangle 32"/>
          <p:cNvSpPr/>
          <p:nvPr/>
        </p:nvSpPr>
        <p:spPr>
          <a:xfrm>
            <a:off x="8760296" y="6376732"/>
            <a:ext cx="648072" cy="144000"/>
          </a:xfrm>
          <a:prstGeom prst="roundRect">
            <a:avLst/>
          </a:prstGeom>
          <a:solidFill>
            <a:srgbClr val="E19B73"/>
          </a:solidFill>
          <a:ln>
            <a:solidFill>
              <a:srgbClr val="E19B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Axis Port</a:t>
            </a:r>
          </a:p>
        </p:txBody>
      </p:sp>
      <p:sp>
        <p:nvSpPr>
          <p:cNvPr id="28" name="TextBox 32"/>
          <p:cNvSpPr txBox="1"/>
          <p:nvPr/>
        </p:nvSpPr>
        <p:spPr>
          <a:xfrm>
            <a:off x="3557244" y="6304740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414834" y="6321051"/>
            <a:ext cx="2328823" cy="252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dirty="0"/>
              <a:t>Same options as “Classic” </a:t>
            </a:r>
            <a:r>
              <a:rPr lang="en-GB" sz="1600" b="1" dirty="0"/>
              <a:t>+</a:t>
            </a:r>
            <a:endParaRPr lang="en-GB" sz="1400" b="1" dirty="0"/>
          </a:p>
        </p:txBody>
      </p:sp>
      <p:sp>
        <p:nvSpPr>
          <p:cNvPr id="17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88640"/>
            <a:ext cx="1039616" cy="1080120"/>
          </a:xfrm>
          <a:prstGeom prst="rect">
            <a:avLst/>
          </a:prstGeom>
        </p:spPr>
      </p:pic>
      <p:sp>
        <p:nvSpPr>
          <p:cNvPr id="4" name="Rectangle à coins arrondis 5"/>
          <p:cNvSpPr/>
          <p:nvPr/>
        </p:nvSpPr>
        <p:spPr>
          <a:xfrm rot="5400000">
            <a:off x="7620215" y="2844932"/>
            <a:ext cx="4680000" cy="2592000"/>
          </a:xfrm>
          <a:prstGeom prst="roundRect">
            <a:avLst>
              <a:gd name="adj" fmla="val 6330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Swiss Machining Full</a:t>
            </a:r>
          </a:p>
        </p:txBody>
      </p:sp>
      <p:sp>
        <p:nvSpPr>
          <p:cNvPr id="5" name="Rectangle à coins arrondis 6"/>
          <p:cNvSpPr/>
          <p:nvPr/>
        </p:nvSpPr>
        <p:spPr>
          <a:xfrm rot="5400000">
            <a:off x="4591719" y="2838490"/>
            <a:ext cx="4680000" cy="2592001"/>
          </a:xfrm>
          <a:prstGeom prst="roundRect">
            <a:avLst>
              <a:gd name="adj" fmla="val 7376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Swiss Machining Expert</a:t>
            </a:r>
          </a:p>
        </p:txBody>
      </p:sp>
      <p:sp>
        <p:nvSpPr>
          <p:cNvPr id="6" name="Rectangle à coins arrondis 7"/>
          <p:cNvSpPr/>
          <p:nvPr/>
        </p:nvSpPr>
        <p:spPr>
          <a:xfrm rot="5400000">
            <a:off x="1615422" y="2897132"/>
            <a:ext cx="4680000" cy="2487598"/>
          </a:xfrm>
          <a:prstGeom prst="roundRect">
            <a:avLst>
              <a:gd name="adj" fmla="val 8685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Swiss Machining Classic</a:t>
            </a:r>
          </a:p>
        </p:txBody>
      </p:sp>
      <p:sp>
        <p:nvSpPr>
          <p:cNvPr id="59" name="Rounded Rectangle 37"/>
          <p:cNvSpPr/>
          <p:nvPr/>
        </p:nvSpPr>
        <p:spPr>
          <a:xfrm>
            <a:off x="2775766" y="2564805"/>
            <a:ext cx="2340000" cy="1847925"/>
          </a:xfrm>
          <a:prstGeom prst="roundRect">
            <a:avLst>
              <a:gd name="adj" fmla="val 458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r>
              <a:rPr lang="en-GB" sz="1400" b="1" dirty="0"/>
              <a:t>Include</a:t>
            </a:r>
          </a:p>
        </p:txBody>
      </p:sp>
      <p:sp>
        <p:nvSpPr>
          <p:cNvPr id="10" name="Rounded Rectangle 32"/>
          <p:cNvSpPr/>
          <p:nvPr/>
        </p:nvSpPr>
        <p:spPr>
          <a:xfrm>
            <a:off x="2862744" y="3304399"/>
            <a:ext cx="2160000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/>
              <a:t>MTE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5820271" y="5424774"/>
            <a:ext cx="2160000" cy="252000"/>
          </a:xfrm>
          <a:prstGeom prst="roundRect">
            <a:avLst/>
          </a:prstGeom>
          <a:solidFill>
            <a:srgbClr val="F0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6226" y="1124744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Available OPTIONS</a:t>
            </a:r>
          </a:p>
        </p:txBody>
      </p:sp>
      <p:sp>
        <p:nvSpPr>
          <p:cNvPr id="40" name="Titre 1"/>
          <p:cNvSpPr txBox="1"/>
          <p:nvPr/>
        </p:nvSpPr>
        <p:spPr>
          <a:xfrm>
            <a:off x="3065748" y="171679"/>
            <a:ext cx="6060504" cy="7780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en-MU"/>
            </a:defPPr>
            <a:lvl1pPr algn="ctr">
              <a:buNone/>
              <a:defRPr sz="4400" b="1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Swiss Machining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11424592" y="58614"/>
            <a:ext cx="767408" cy="778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9" name="Rectangle à coins arrondis 36"/>
          <p:cNvSpPr/>
          <p:nvPr/>
        </p:nvSpPr>
        <p:spPr>
          <a:xfrm rot="5400000">
            <a:off x="686888" y="2752681"/>
            <a:ext cx="1835908" cy="1676976"/>
          </a:xfrm>
          <a:prstGeom prst="roundRect">
            <a:avLst>
              <a:gd name="adj" fmla="val 8685"/>
            </a:avLst>
          </a:prstGeom>
          <a:solidFill>
            <a:schemeClr val="bg1"/>
          </a:solidFill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ALL Products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50" name="Pentagone 25"/>
          <p:cNvSpPr/>
          <p:nvPr/>
        </p:nvSpPr>
        <p:spPr>
          <a:xfrm>
            <a:off x="863271" y="3847284"/>
            <a:ext cx="1476000" cy="252000"/>
          </a:xfrm>
          <a:prstGeom prst="homePlate">
            <a:avLst>
              <a:gd name="adj" fmla="val 25014"/>
            </a:avLst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CAD Interfaces</a:t>
            </a:r>
          </a:p>
        </p:txBody>
      </p:sp>
      <p:sp>
        <p:nvSpPr>
          <p:cNvPr id="52" name="Rounded Rectangle 42"/>
          <p:cNvSpPr/>
          <p:nvPr/>
        </p:nvSpPr>
        <p:spPr>
          <a:xfrm>
            <a:off x="863271" y="3321285"/>
            <a:ext cx="1478240" cy="252000"/>
          </a:xfrm>
          <a:prstGeom prst="roundRect">
            <a:avLst/>
          </a:prstGeom>
          <a:solidFill>
            <a:srgbClr val="ECEC6A"/>
          </a:solidFill>
          <a:ln>
            <a:solidFill>
              <a:srgbClr val="ECEC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SDK</a:t>
            </a:r>
            <a:endParaRPr lang="en-GB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Rounded Rectangle 32"/>
          <p:cNvSpPr/>
          <p:nvPr/>
        </p:nvSpPr>
        <p:spPr>
          <a:xfrm>
            <a:off x="5820271" y="5077171"/>
            <a:ext cx="2160000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48" name="Rounded Rectangle 32"/>
          <p:cNvSpPr/>
          <p:nvPr/>
        </p:nvSpPr>
        <p:spPr>
          <a:xfrm>
            <a:off x="2876845" y="5068830"/>
            <a:ext cx="2160000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82" y="1907704"/>
            <a:ext cx="537567" cy="5375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427" y="1842220"/>
            <a:ext cx="536400" cy="536400"/>
          </a:xfrm>
          <a:prstGeom prst="rect">
            <a:avLst/>
          </a:prstGeom>
        </p:spPr>
      </p:pic>
      <p:sp>
        <p:nvSpPr>
          <p:cNvPr id="61" name="Pentagone 25"/>
          <p:cNvSpPr/>
          <p:nvPr/>
        </p:nvSpPr>
        <p:spPr>
          <a:xfrm>
            <a:off x="3175421" y="2932865"/>
            <a:ext cx="1476000" cy="252000"/>
          </a:xfrm>
          <a:prstGeom prst="homePlate">
            <a:avLst>
              <a:gd name="adj" fmla="val 25014"/>
            </a:avLst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 reader</a:t>
            </a:r>
          </a:p>
        </p:txBody>
      </p:sp>
      <p:sp>
        <p:nvSpPr>
          <p:cNvPr id="62" name="Rounded Rectangle 33"/>
          <p:cNvSpPr/>
          <p:nvPr/>
        </p:nvSpPr>
        <p:spPr>
          <a:xfrm>
            <a:off x="2878705" y="5424774"/>
            <a:ext cx="2160000" cy="252000"/>
          </a:xfrm>
          <a:prstGeom prst="roundRect">
            <a:avLst/>
          </a:prstGeom>
          <a:solidFill>
            <a:srgbClr val="F0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sp>
        <p:nvSpPr>
          <p:cNvPr id="64" name="Rounded Rectangle 32"/>
          <p:cNvSpPr/>
          <p:nvPr/>
        </p:nvSpPr>
        <p:spPr>
          <a:xfrm>
            <a:off x="2862744" y="3659351"/>
            <a:ext cx="2160000" cy="252000"/>
          </a:xfrm>
          <a:prstGeom prst="roundRect">
            <a:avLst/>
          </a:prstGeom>
          <a:solidFill>
            <a:srgbClr val="321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4 axis simultaneous</a:t>
            </a:r>
          </a:p>
        </p:txBody>
      </p:sp>
      <p:sp>
        <p:nvSpPr>
          <p:cNvPr id="69" name="Rounded Rectangle 32"/>
          <p:cNvSpPr/>
          <p:nvPr/>
        </p:nvSpPr>
        <p:spPr>
          <a:xfrm>
            <a:off x="2875422" y="4006599"/>
            <a:ext cx="2160000" cy="252000"/>
          </a:xfrm>
          <a:prstGeom prst="roundRect">
            <a:avLst/>
          </a:prstGeom>
          <a:solidFill>
            <a:srgbClr val="EB5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2 channels</a:t>
            </a:r>
          </a:p>
        </p:txBody>
      </p:sp>
      <p:sp>
        <p:nvSpPr>
          <p:cNvPr id="70" name="Rounded Rectangle 37"/>
          <p:cNvSpPr/>
          <p:nvPr/>
        </p:nvSpPr>
        <p:spPr>
          <a:xfrm>
            <a:off x="5733293" y="2564805"/>
            <a:ext cx="2340000" cy="2160339"/>
          </a:xfrm>
          <a:prstGeom prst="roundRect">
            <a:avLst>
              <a:gd name="adj" fmla="val 458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r>
              <a:rPr lang="en-GB" sz="1400" b="1" dirty="0"/>
              <a:t>Include</a:t>
            </a:r>
          </a:p>
        </p:txBody>
      </p:sp>
      <p:sp>
        <p:nvSpPr>
          <p:cNvPr id="71" name="Rounded Rectangle 32"/>
          <p:cNvSpPr/>
          <p:nvPr/>
        </p:nvSpPr>
        <p:spPr>
          <a:xfrm>
            <a:off x="5820271" y="3304399"/>
            <a:ext cx="2160000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/>
              <a:t>MTE</a:t>
            </a:r>
          </a:p>
        </p:txBody>
      </p:sp>
      <p:sp>
        <p:nvSpPr>
          <p:cNvPr id="72" name="Pentagone 25"/>
          <p:cNvSpPr/>
          <p:nvPr/>
        </p:nvSpPr>
        <p:spPr>
          <a:xfrm>
            <a:off x="6132948" y="2932865"/>
            <a:ext cx="1476000" cy="252000"/>
          </a:xfrm>
          <a:prstGeom prst="homePlate">
            <a:avLst>
              <a:gd name="adj" fmla="val 25014"/>
            </a:avLst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 reader</a:t>
            </a:r>
          </a:p>
        </p:txBody>
      </p:sp>
      <p:sp>
        <p:nvSpPr>
          <p:cNvPr id="73" name="Rounded Rectangle 32"/>
          <p:cNvSpPr/>
          <p:nvPr/>
        </p:nvSpPr>
        <p:spPr>
          <a:xfrm>
            <a:off x="5820271" y="3659351"/>
            <a:ext cx="2160000" cy="252000"/>
          </a:xfrm>
          <a:prstGeom prst="roundRect">
            <a:avLst/>
          </a:prstGeom>
          <a:solidFill>
            <a:srgbClr val="321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4 axis simultaneous</a:t>
            </a:r>
          </a:p>
        </p:txBody>
      </p:sp>
      <p:sp>
        <p:nvSpPr>
          <p:cNvPr id="74" name="Rounded Rectangle 32"/>
          <p:cNvSpPr/>
          <p:nvPr/>
        </p:nvSpPr>
        <p:spPr>
          <a:xfrm>
            <a:off x="5830511" y="4338273"/>
            <a:ext cx="2160000" cy="252000"/>
          </a:xfrm>
          <a:prstGeom prst="roundRect">
            <a:avLst/>
          </a:prstGeom>
          <a:solidFill>
            <a:srgbClr val="EB5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2 channels</a:t>
            </a:r>
          </a:p>
        </p:txBody>
      </p:sp>
      <p:sp>
        <p:nvSpPr>
          <p:cNvPr id="75" name="Rounded Rectangle 32"/>
          <p:cNvSpPr/>
          <p:nvPr/>
        </p:nvSpPr>
        <p:spPr>
          <a:xfrm>
            <a:off x="5826058" y="3983321"/>
            <a:ext cx="2160000" cy="252000"/>
          </a:xfrm>
          <a:prstGeom prst="roundRect">
            <a:avLst/>
          </a:prstGeom>
          <a:solidFill>
            <a:srgbClr val="AB3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5 axis positioned</a:t>
            </a:r>
          </a:p>
        </p:txBody>
      </p:sp>
      <p:sp>
        <p:nvSpPr>
          <p:cNvPr id="77" name="Rounded Rectangle 37"/>
          <p:cNvSpPr/>
          <p:nvPr/>
        </p:nvSpPr>
        <p:spPr>
          <a:xfrm>
            <a:off x="8755427" y="2588228"/>
            <a:ext cx="2340000" cy="3300664"/>
          </a:xfrm>
          <a:prstGeom prst="roundRect">
            <a:avLst>
              <a:gd name="adj" fmla="val 458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r>
              <a:rPr lang="en-GB" sz="1400" b="1" dirty="0"/>
              <a:t>Include</a:t>
            </a:r>
          </a:p>
        </p:txBody>
      </p:sp>
      <p:sp>
        <p:nvSpPr>
          <p:cNvPr id="78" name="Rounded Rectangle 32"/>
          <p:cNvSpPr/>
          <p:nvPr/>
        </p:nvSpPr>
        <p:spPr>
          <a:xfrm>
            <a:off x="8842405" y="3327822"/>
            <a:ext cx="2160000" cy="252000"/>
          </a:xfrm>
          <a:prstGeom prst="roundRect">
            <a:avLst/>
          </a:prstGeom>
          <a:solidFill>
            <a:srgbClr val="C005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/>
              <a:t>MTE</a:t>
            </a:r>
          </a:p>
        </p:txBody>
      </p:sp>
      <p:sp>
        <p:nvSpPr>
          <p:cNvPr id="79" name="Pentagone 25"/>
          <p:cNvSpPr/>
          <p:nvPr/>
        </p:nvSpPr>
        <p:spPr>
          <a:xfrm>
            <a:off x="9155082" y="2956288"/>
            <a:ext cx="1476000" cy="252000"/>
          </a:xfrm>
          <a:prstGeom prst="homePlate">
            <a:avLst>
              <a:gd name="adj" fmla="val 25014"/>
            </a:avLst>
          </a:prstGeom>
          <a:solidFill>
            <a:srgbClr val="D9D9D9"/>
          </a:solidFill>
          <a:ln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STEP reader</a:t>
            </a:r>
          </a:p>
        </p:txBody>
      </p:sp>
      <p:sp>
        <p:nvSpPr>
          <p:cNvPr id="80" name="Rounded Rectangle 32"/>
          <p:cNvSpPr/>
          <p:nvPr/>
        </p:nvSpPr>
        <p:spPr>
          <a:xfrm>
            <a:off x="8842405" y="3682774"/>
            <a:ext cx="2160000" cy="252000"/>
          </a:xfrm>
          <a:prstGeom prst="roundRect">
            <a:avLst/>
          </a:prstGeom>
          <a:solidFill>
            <a:srgbClr val="321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4 axis simultaneous</a:t>
            </a:r>
          </a:p>
        </p:txBody>
      </p:sp>
      <p:sp>
        <p:nvSpPr>
          <p:cNvPr id="81" name="Rounded Rectangle 32"/>
          <p:cNvSpPr/>
          <p:nvPr/>
        </p:nvSpPr>
        <p:spPr>
          <a:xfrm>
            <a:off x="8830997" y="4731710"/>
            <a:ext cx="2160000" cy="252000"/>
          </a:xfrm>
          <a:prstGeom prst="roundRect">
            <a:avLst/>
          </a:prstGeom>
          <a:solidFill>
            <a:srgbClr val="EB5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3 channels</a:t>
            </a:r>
          </a:p>
        </p:txBody>
      </p:sp>
      <p:sp>
        <p:nvSpPr>
          <p:cNvPr id="82" name="Rounded Rectangle 32"/>
          <p:cNvSpPr/>
          <p:nvPr/>
        </p:nvSpPr>
        <p:spPr>
          <a:xfrm>
            <a:off x="8830997" y="4384107"/>
            <a:ext cx="2160000" cy="252000"/>
          </a:xfrm>
          <a:prstGeom prst="roundRect">
            <a:avLst/>
          </a:prstGeom>
          <a:solidFill>
            <a:srgbClr val="AB3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5 axis expert</a:t>
            </a:r>
          </a:p>
        </p:txBody>
      </p:sp>
      <p:sp>
        <p:nvSpPr>
          <p:cNvPr id="83" name="Rounded Rectangle 32"/>
          <p:cNvSpPr/>
          <p:nvPr/>
        </p:nvSpPr>
        <p:spPr>
          <a:xfrm>
            <a:off x="8830997" y="4036504"/>
            <a:ext cx="2160000" cy="252000"/>
          </a:xfrm>
          <a:prstGeom prst="roundRect">
            <a:avLst/>
          </a:prstGeom>
          <a:solidFill>
            <a:srgbClr val="321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5 axis simultaneous</a:t>
            </a:r>
          </a:p>
        </p:txBody>
      </p:sp>
      <p:sp>
        <p:nvSpPr>
          <p:cNvPr id="84" name="Rounded Rectangle 33"/>
          <p:cNvSpPr/>
          <p:nvPr/>
        </p:nvSpPr>
        <p:spPr>
          <a:xfrm>
            <a:off x="8842405" y="5424774"/>
            <a:ext cx="2160000" cy="252000"/>
          </a:xfrm>
          <a:prstGeom prst="roundRect">
            <a:avLst/>
          </a:prstGeom>
          <a:solidFill>
            <a:srgbClr val="F0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sp>
        <p:nvSpPr>
          <p:cNvPr id="85" name="Rounded Rectangle 32"/>
          <p:cNvSpPr/>
          <p:nvPr/>
        </p:nvSpPr>
        <p:spPr>
          <a:xfrm>
            <a:off x="8842405" y="5077171"/>
            <a:ext cx="2160000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93" y="1866948"/>
            <a:ext cx="536400" cy="5364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54264" y="1800000"/>
            <a:ext cx="6498146" cy="38949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Design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Shaft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creation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wireframe and 3D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parametric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18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8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operations</a:t>
            </a:r>
            <a:endParaRPr lang="fr-FR" sz="18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Turning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facing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roughing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grooving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(Thread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whirling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Die threading,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form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knurling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2D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Milling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(contouring,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pocket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Shape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Milling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roughing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Iso param…)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4 axis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milling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(C axis in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continuous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with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GO2cam cycles)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8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18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8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Features</a:t>
            </a:r>
            <a:endParaRPr lang="fr-FR" sz="18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Machine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environnement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libraries</a:t>
            </a:r>
            <a:endParaRPr lang="fr-FR" sz="14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Channel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Synchronization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(on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operation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on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toolpath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)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Box 32"/>
          <p:cNvSpPr txBox="1"/>
          <p:nvPr/>
        </p:nvSpPr>
        <p:spPr>
          <a:xfrm>
            <a:off x="7680176" y="6235583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27"/>
          <p:cNvSpPr txBox="1"/>
          <p:nvPr/>
        </p:nvSpPr>
        <p:spPr>
          <a:xfrm>
            <a:off x="1271464" y="126876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Swiss Machining Classic (SMC)</a:t>
            </a:r>
          </a:p>
        </p:txBody>
      </p:sp>
      <p:sp>
        <p:nvSpPr>
          <p:cNvPr id="14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80000"/>
            <a:ext cx="720000" cy="7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632" y="665041"/>
            <a:ext cx="4365104" cy="3894911"/>
          </a:xfrm>
          <a:prstGeom prst="rect">
            <a:avLst/>
          </a:prstGeom>
        </p:spPr>
      </p:pic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667498" y="4722071"/>
            <a:ext cx="1512168" cy="417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Machine range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9165873" y="4939853"/>
            <a:ext cx="2160000" cy="252000"/>
          </a:xfrm>
          <a:prstGeom prst="roundRect">
            <a:avLst/>
          </a:prstGeom>
          <a:solidFill>
            <a:srgbClr val="321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4 axis simultaneous</a:t>
            </a:r>
          </a:p>
        </p:txBody>
      </p:sp>
      <p:sp>
        <p:nvSpPr>
          <p:cNvPr id="25" name="Rounded Rectangle 32"/>
          <p:cNvSpPr/>
          <p:nvPr/>
        </p:nvSpPr>
        <p:spPr>
          <a:xfrm>
            <a:off x="9165873" y="4596071"/>
            <a:ext cx="2160000" cy="252000"/>
          </a:xfrm>
          <a:prstGeom prst="roundRect">
            <a:avLst/>
          </a:prstGeom>
          <a:solidFill>
            <a:srgbClr val="EB5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2 channels</a:t>
            </a:r>
          </a:p>
        </p:txBody>
      </p:sp>
      <p:sp>
        <p:nvSpPr>
          <p:cNvPr id="26" name="Rounded Rectangle 32"/>
          <p:cNvSpPr/>
          <p:nvPr/>
        </p:nvSpPr>
        <p:spPr>
          <a:xfrm>
            <a:off x="8904312" y="6291360"/>
            <a:ext cx="720000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27" name="Rounded Rectangle 33"/>
          <p:cNvSpPr/>
          <p:nvPr/>
        </p:nvSpPr>
        <p:spPr>
          <a:xfrm>
            <a:off x="9781086" y="6291360"/>
            <a:ext cx="720000" cy="252000"/>
          </a:xfrm>
          <a:prstGeom prst="roundRect">
            <a:avLst/>
          </a:prstGeom>
          <a:solidFill>
            <a:srgbClr val="F0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54264" y="1800000"/>
            <a:ext cx="6498146" cy="38949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Design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Shaft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creation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wireframe and 3D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parametric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18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8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operations</a:t>
            </a:r>
            <a:endParaRPr lang="fr-FR" sz="18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Turning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facing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roughing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grooving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(Thread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whirling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Die threading,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form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knurling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2D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Milling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(contouring,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pocket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Shape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Milling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roughing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Iso param 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4 axis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milling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(C axis in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continuous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with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GO2cam cycles)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5 axis </a:t>
            </a:r>
            <a:r>
              <a:rPr lang="fr-FR" sz="1400" b="1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positioned</a:t>
            </a:r>
            <a:endParaRPr lang="fr-FR" sz="1400" b="1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8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8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18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8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8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Features</a:t>
            </a:r>
            <a:endParaRPr lang="fr-FR" sz="18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Machine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environnement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libraries</a:t>
            </a:r>
            <a:endParaRPr lang="fr-FR" sz="14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Channel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Synchronization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(on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operation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on </a:t>
            </a:r>
            <a:r>
              <a:rPr lang="fr-FR" sz="14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toolpath</a:t>
            </a:r>
            <a:r>
              <a:rPr lang="fr-FR" sz="14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)</a:t>
            </a:r>
            <a:endParaRPr lang="en-GB" sz="105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Box 32"/>
          <p:cNvSpPr txBox="1"/>
          <p:nvPr/>
        </p:nvSpPr>
        <p:spPr>
          <a:xfrm>
            <a:off x="7680176" y="6235583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27"/>
          <p:cNvSpPr txBox="1"/>
          <p:nvPr/>
        </p:nvSpPr>
        <p:spPr>
          <a:xfrm>
            <a:off x="1271464" y="126876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Swiss Machining Expert (SME)</a:t>
            </a:r>
          </a:p>
        </p:txBody>
      </p:sp>
      <p:sp>
        <p:nvSpPr>
          <p:cNvPr id="14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667498" y="4722071"/>
            <a:ext cx="1512168" cy="417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Machine range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9142808" y="4771895"/>
            <a:ext cx="2160000" cy="252000"/>
          </a:xfrm>
          <a:prstGeom prst="roundRect">
            <a:avLst/>
          </a:prstGeom>
          <a:solidFill>
            <a:srgbClr val="321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4 axis simultaneous</a:t>
            </a:r>
          </a:p>
        </p:txBody>
      </p:sp>
      <p:sp>
        <p:nvSpPr>
          <p:cNvPr id="25" name="Rounded Rectangle 32"/>
          <p:cNvSpPr/>
          <p:nvPr/>
        </p:nvSpPr>
        <p:spPr>
          <a:xfrm>
            <a:off x="9135412" y="4410486"/>
            <a:ext cx="2160000" cy="252000"/>
          </a:xfrm>
          <a:prstGeom prst="roundRect">
            <a:avLst/>
          </a:prstGeom>
          <a:solidFill>
            <a:srgbClr val="EB5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2 channels</a:t>
            </a:r>
          </a:p>
        </p:txBody>
      </p:sp>
      <p:sp>
        <p:nvSpPr>
          <p:cNvPr id="26" name="Rounded Rectangle 32"/>
          <p:cNvSpPr/>
          <p:nvPr/>
        </p:nvSpPr>
        <p:spPr>
          <a:xfrm>
            <a:off x="8904312" y="6291360"/>
            <a:ext cx="720000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27" name="Rounded Rectangle 33"/>
          <p:cNvSpPr/>
          <p:nvPr/>
        </p:nvSpPr>
        <p:spPr>
          <a:xfrm>
            <a:off x="9781086" y="6291360"/>
            <a:ext cx="720000" cy="252000"/>
          </a:xfrm>
          <a:prstGeom prst="roundRect">
            <a:avLst/>
          </a:prstGeom>
          <a:solidFill>
            <a:srgbClr val="F0B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80000"/>
            <a:ext cx="720000" cy="72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816" y="868110"/>
            <a:ext cx="3356992" cy="3356992"/>
          </a:xfrm>
          <a:prstGeom prst="rect">
            <a:avLst/>
          </a:prstGeom>
        </p:spPr>
      </p:pic>
      <p:sp>
        <p:nvSpPr>
          <p:cNvPr id="18" name="Rounded Rectangle 32"/>
          <p:cNvSpPr/>
          <p:nvPr/>
        </p:nvSpPr>
        <p:spPr>
          <a:xfrm>
            <a:off x="9155486" y="5131158"/>
            <a:ext cx="2160000" cy="252000"/>
          </a:xfrm>
          <a:prstGeom prst="roundRect">
            <a:avLst/>
          </a:prstGeom>
          <a:solidFill>
            <a:srgbClr val="AB3C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5 axis positioned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54264" y="1800000"/>
            <a:ext cx="6498146" cy="38949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Design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Shaft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creation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wireframe and 3D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parametric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design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6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operations</a:t>
            </a:r>
            <a:endParaRPr lang="fr-FR" sz="16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Turning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facing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roughing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grooving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(Thread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whirling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Die threading,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form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knurling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2D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Milling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(contouring,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pocket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Shape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Milling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roughing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finishing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Iso Param…)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3D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Milling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(Z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Level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Spiral, Equidistant,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Rest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areas, 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4 axis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milling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(C axis in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continuous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with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GO2cam cycles)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5 axis </a:t>
            </a:r>
            <a:r>
              <a:rPr lang="fr-FR" sz="1200" b="1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simultaneous</a:t>
            </a:r>
            <a:r>
              <a:rPr lang="fr-FR" sz="1200" b="1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(GO2cam cycles + </a:t>
            </a:r>
            <a:r>
              <a:rPr lang="fr-FR" sz="1200" b="1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Mow</a:t>
            </a:r>
            <a:r>
              <a:rPr lang="fr-FR" sz="1200" b="1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Cycles)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6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16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6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Features</a:t>
            </a:r>
            <a:endParaRPr lang="fr-FR" sz="16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Machine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environnement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Swiss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tool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libraries</a:t>
            </a:r>
            <a:endParaRPr lang="fr-FR" sz="12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Channel management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Synchronization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(on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operation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, on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toolpath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400050"/>
            <a:r>
              <a:rPr lang="fr-FR" sz="16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Other</a:t>
            </a:r>
            <a:r>
              <a:rPr lang="fr-FR" sz="16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6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features</a:t>
            </a:r>
            <a:endParaRPr lang="fr-FR" sz="1600" dirty="0">
              <a:solidFill>
                <a:schemeClr val="tx1"/>
              </a:solidFill>
              <a:latin typeface="Helvetica" pitchFamily="2" charset="0"/>
              <a:cs typeface="Sony Sketch GO2" panose="020B0603020104020203" pitchFamily="34" charset="0"/>
            </a:endParaRP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User Workshop Document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Hole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machining</a:t>
            </a:r>
            <a:r>
              <a:rPr lang="fr-FR" sz="1200" dirty="0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Helvetica" pitchFamily="2" charset="0"/>
                <a:cs typeface="Sony Sketch GO2" panose="020B0603020104020203" pitchFamily="34" charset="0"/>
              </a:rPr>
              <a:t>Features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27"/>
          <p:cNvSpPr txBox="1"/>
          <p:nvPr/>
        </p:nvSpPr>
        <p:spPr>
          <a:xfrm>
            <a:off x="1271464" y="126876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Swiss Machining Full (SMF)</a:t>
            </a:r>
          </a:p>
        </p:txBody>
      </p:sp>
      <p:sp>
        <p:nvSpPr>
          <p:cNvPr id="14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7667498" y="4722071"/>
            <a:ext cx="1512168" cy="4177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Machine range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32"/>
          <p:cNvSpPr/>
          <p:nvPr/>
        </p:nvSpPr>
        <p:spPr>
          <a:xfrm>
            <a:off x="9175236" y="4919687"/>
            <a:ext cx="2160000" cy="252000"/>
          </a:xfrm>
          <a:prstGeom prst="roundRect">
            <a:avLst/>
          </a:prstGeom>
          <a:solidFill>
            <a:srgbClr val="321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5 axis simultaneous</a:t>
            </a:r>
          </a:p>
        </p:txBody>
      </p:sp>
      <p:sp>
        <p:nvSpPr>
          <p:cNvPr id="25" name="Rounded Rectangle 32"/>
          <p:cNvSpPr/>
          <p:nvPr/>
        </p:nvSpPr>
        <p:spPr>
          <a:xfrm>
            <a:off x="9167840" y="4558278"/>
            <a:ext cx="2160000" cy="252000"/>
          </a:xfrm>
          <a:prstGeom prst="roundRect">
            <a:avLst/>
          </a:prstGeom>
          <a:solidFill>
            <a:srgbClr val="EB5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3 channels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080000"/>
            <a:ext cx="720000" cy="72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41" y="973828"/>
            <a:ext cx="3294142" cy="329414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/>
        </p:nvSpPr>
        <p:spPr>
          <a:xfrm>
            <a:off x="119336" y="2492896"/>
            <a:ext cx="11912824" cy="7780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defPPr>
              <a:defRPr lang="en-MU"/>
            </a:defPPr>
            <a:lvl1pPr algn="ctr" defTabSz="914400" eaLnBrk="1" latinLnBrk="0" hangingPunct="1">
              <a:buNone/>
              <a:defRPr sz="4000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I – Modules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à coins arrondis 36"/>
          <p:cNvSpPr/>
          <p:nvPr/>
        </p:nvSpPr>
        <p:spPr>
          <a:xfrm rot="5400000">
            <a:off x="381759" y="3118107"/>
            <a:ext cx="2016225" cy="1676976"/>
          </a:xfrm>
          <a:prstGeom prst="roundRect">
            <a:avLst>
              <a:gd name="adj" fmla="val 8685"/>
            </a:avLst>
          </a:prstGeom>
          <a:solidFill>
            <a:schemeClr val="bg1"/>
          </a:solidFill>
          <a:ln w="127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ALL Modules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5" name="Rectangle à coins arrondis 6"/>
          <p:cNvSpPr/>
          <p:nvPr/>
        </p:nvSpPr>
        <p:spPr>
          <a:xfrm rot="5400000">
            <a:off x="7212460" y="1941940"/>
            <a:ext cx="4254915" cy="4204699"/>
          </a:xfrm>
          <a:prstGeom prst="roundRect">
            <a:avLst>
              <a:gd name="adj" fmla="val 7376"/>
            </a:avLst>
          </a:prstGeom>
          <a:solidFill>
            <a:schemeClr val="bg1">
              <a:lumMod val="85000"/>
            </a:schemeClr>
          </a:solidFill>
          <a:ln w="1270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EDM Classic</a:t>
            </a:r>
          </a:p>
        </p:txBody>
      </p:sp>
      <p:sp>
        <p:nvSpPr>
          <p:cNvPr id="6" name="Rectangle à coins arrondis 7"/>
          <p:cNvSpPr/>
          <p:nvPr/>
        </p:nvSpPr>
        <p:spPr>
          <a:xfrm rot="5400000">
            <a:off x="2689736" y="1938720"/>
            <a:ext cx="4248473" cy="4204698"/>
          </a:xfrm>
          <a:prstGeom prst="roundRect">
            <a:avLst>
              <a:gd name="adj" fmla="val 8685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lIns="36000" rtlCol="0" anchor="t" anchorCtr="0"/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EDM Basic</a:t>
            </a:r>
          </a:p>
        </p:txBody>
      </p:sp>
      <p:sp>
        <p:nvSpPr>
          <p:cNvPr id="19" name="Pentagone 25"/>
          <p:cNvSpPr/>
          <p:nvPr/>
        </p:nvSpPr>
        <p:spPr>
          <a:xfrm>
            <a:off x="648301" y="4136641"/>
            <a:ext cx="1476000" cy="252000"/>
          </a:xfrm>
          <a:prstGeom prst="homePlate">
            <a:avLst>
              <a:gd name="adj" fmla="val 25014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All CAD Interfaces</a:t>
            </a:r>
          </a:p>
        </p:txBody>
      </p:sp>
      <p:sp>
        <p:nvSpPr>
          <p:cNvPr id="25" name="Rounded Rectangle 32"/>
          <p:cNvSpPr/>
          <p:nvPr/>
        </p:nvSpPr>
        <p:spPr>
          <a:xfrm>
            <a:off x="7338136" y="3375009"/>
            <a:ext cx="4003902" cy="252000"/>
          </a:xfrm>
          <a:prstGeom prst="roundRect">
            <a:avLst/>
          </a:prstGeom>
          <a:solidFill>
            <a:srgbClr val="A00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Nesting</a:t>
            </a:r>
          </a:p>
        </p:txBody>
      </p:sp>
      <p:sp>
        <p:nvSpPr>
          <p:cNvPr id="27" name="Rounded Rectangle 42"/>
          <p:cNvSpPr/>
          <p:nvPr/>
        </p:nvSpPr>
        <p:spPr>
          <a:xfrm>
            <a:off x="648301" y="3610642"/>
            <a:ext cx="1478240" cy="252000"/>
          </a:xfrm>
          <a:prstGeom prst="roundRect">
            <a:avLst/>
          </a:prstGeom>
          <a:solidFill>
            <a:srgbClr val="ECE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SDK</a:t>
            </a:r>
            <a:endParaRPr lang="en-GB" sz="1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6226" y="1124744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Available OPTIONS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89" y="2030047"/>
            <a:ext cx="676274" cy="666329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92" y="2056852"/>
            <a:ext cx="676275" cy="676275"/>
          </a:xfrm>
          <a:prstGeom prst="rect">
            <a:avLst/>
          </a:prstGeom>
        </p:spPr>
      </p:pic>
      <p:sp>
        <p:nvSpPr>
          <p:cNvPr id="44" name="Rounded Rectangle 32"/>
          <p:cNvSpPr/>
          <p:nvPr/>
        </p:nvSpPr>
        <p:spPr>
          <a:xfrm>
            <a:off x="2812020" y="3392067"/>
            <a:ext cx="4003902" cy="252000"/>
          </a:xfrm>
          <a:prstGeom prst="roundRect">
            <a:avLst/>
          </a:prstGeom>
          <a:solidFill>
            <a:srgbClr val="2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AgieCharmilles EDM Expert</a:t>
            </a:r>
          </a:p>
        </p:txBody>
      </p:sp>
      <p:sp>
        <p:nvSpPr>
          <p:cNvPr id="45" name="Rounded Rectangle 32"/>
          <p:cNvSpPr/>
          <p:nvPr/>
        </p:nvSpPr>
        <p:spPr>
          <a:xfrm>
            <a:off x="7338136" y="3819166"/>
            <a:ext cx="4003902" cy="252000"/>
          </a:xfrm>
          <a:prstGeom prst="roundRect">
            <a:avLst/>
          </a:prstGeom>
          <a:solidFill>
            <a:srgbClr val="FF3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STTM</a:t>
            </a:r>
          </a:p>
        </p:txBody>
      </p:sp>
      <p:sp>
        <p:nvSpPr>
          <p:cNvPr id="46" name="Rounded Rectangle 32"/>
          <p:cNvSpPr/>
          <p:nvPr/>
        </p:nvSpPr>
        <p:spPr>
          <a:xfrm>
            <a:off x="7337966" y="4245146"/>
            <a:ext cx="4003902" cy="252000"/>
          </a:xfrm>
          <a:prstGeom prst="roundRect">
            <a:avLst/>
          </a:prstGeom>
          <a:solidFill>
            <a:srgbClr val="2DB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AgieCharmilles EDM Expert</a:t>
            </a:r>
          </a:p>
        </p:txBody>
      </p:sp>
      <p:sp>
        <p:nvSpPr>
          <p:cNvPr id="49" name="Titre 1"/>
          <p:cNvSpPr txBox="1"/>
          <p:nvPr/>
        </p:nvSpPr>
        <p:spPr>
          <a:xfrm>
            <a:off x="3065748" y="171679"/>
            <a:ext cx="6060504" cy="7780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en-MU"/>
            </a:defPPr>
            <a:lvl1pPr algn="ctr">
              <a:buNone/>
              <a:defRPr sz="4400" b="1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Wire EDM</a:t>
            </a:r>
          </a:p>
        </p:txBody>
      </p:sp>
      <p:sp>
        <p:nvSpPr>
          <p:cNvPr id="20" name="Rounded Rectangle 32"/>
          <p:cNvSpPr/>
          <p:nvPr/>
        </p:nvSpPr>
        <p:spPr>
          <a:xfrm>
            <a:off x="7337966" y="2948482"/>
            <a:ext cx="4003902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21" name="Rounded Rectangle 32"/>
          <p:cNvSpPr/>
          <p:nvPr/>
        </p:nvSpPr>
        <p:spPr>
          <a:xfrm>
            <a:off x="2797510" y="2948482"/>
            <a:ext cx="4032923" cy="252000"/>
          </a:xfrm>
          <a:prstGeom prst="round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54264" y="2071611"/>
            <a:ext cx="6498146" cy="389491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Design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Wireframe geometry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Automatic threading point creation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Multiple Slugs</a:t>
            </a:r>
          </a:p>
          <a:p>
            <a:pPr lvl="1"/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EDM machining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Cylinder Cut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Taper cut with constant angle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No core cutting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Multiple pass cutting. Night/day strategies.</a:t>
            </a:r>
          </a:p>
          <a:p>
            <a:pPr lvl="1"/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Multiple areas machining with multi-slugs.</a:t>
            </a:r>
          </a:p>
          <a:p>
            <a:pPr lvl="1"/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  <a:p>
            <a:pPr lvl="1"/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pic>
        <p:nvPicPr>
          <p:cNvPr id="4" name="Picture 2" descr="P:\GO2cam Libraries\Marketing\Support Média\Images\Projet GO2cam\IMG-Presentationppt-EGM\EDM Basic\EDM Basic2.bm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1429" y1="84211" x2="41429" y2="84211"/>
                        <a14:foregroundMark x1="83571" y1="75263" x2="83571" y2="7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7350" y="1928780"/>
            <a:ext cx="4304900" cy="3894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2"/>
          <p:cNvSpPr txBox="1"/>
          <p:nvPr/>
        </p:nvSpPr>
        <p:spPr>
          <a:xfrm>
            <a:off x="7680176" y="6235583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27"/>
          <p:cNvSpPr txBox="1"/>
          <p:nvPr/>
        </p:nvSpPr>
        <p:spPr>
          <a:xfrm>
            <a:off x="1271464" y="1268760"/>
            <a:ext cx="310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EDM Basic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60" y="1120261"/>
            <a:ext cx="676274" cy="666329"/>
          </a:xfrm>
          <a:prstGeom prst="rect">
            <a:avLst/>
          </a:prstGeom>
        </p:spPr>
      </p:pic>
      <p:sp>
        <p:nvSpPr>
          <p:cNvPr id="12" name="Rounded Rectangle 32"/>
          <p:cNvSpPr/>
          <p:nvPr/>
        </p:nvSpPr>
        <p:spPr>
          <a:xfrm>
            <a:off x="9480375" y="6255739"/>
            <a:ext cx="2250405" cy="252000"/>
          </a:xfrm>
          <a:prstGeom prst="roundRect">
            <a:avLst/>
          </a:prstGeom>
          <a:solidFill>
            <a:srgbClr val="2DB52D"/>
          </a:solidFill>
          <a:ln>
            <a:solidFill>
              <a:srgbClr val="2DB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AgieCharmilles EDM Expert</a:t>
            </a:r>
          </a:p>
        </p:txBody>
      </p:sp>
      <p:sp>
        <p:nvSpPr>
          <p:cNvPr id="13" name="Rounded Rectangle 32"/>
          <p:cNvSpPr/>
          <p:nvPr/>
        </p:nvSpPr>
        <p:spPr>
          <a:xfrm>
            <a:off x="8684601" y="6274474"/>
            <a:ext cx="638429" cy="252000"/>
          </a:xfrm>
          <a:prstGeom prst="roundRect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14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7"/>
          <p:cNvSpPr txBox="1"/>
          <p:nvPr/>
        </p:nvSpPr>
        <p:spPr>
          <a:xfrm>
            <a:off x="1271464" y="1268760"/>
            <a:ext cx="1766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EDM Classic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85056" y="2259267"/>
            <a:ext cx="4658816" cy="354599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defRPr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sz="1600" dirty="0"/>
              <a:t>Design</a:t>
            </a:r>
          </a:p>
          <a:p>
            <a:pPr lvl="1"/>
            <a:r>
              <a:rPr lang="en-GB" sz="1600" dirty="0"/>
              <a:t>Wireframe, solid, specific CAD for EDM</a:t>
            </a:r>
          </a:p>
          <a:p>
            <a:pPr lvl="1"/>
            <a:r>
              <a:rPr lang="en-GB" sz="1600" dirty="0"/>
              <a:t>Automatic threading point creation</a:t>
            </a:r>
          </a:p>
          <a:p>
            <a:pPr lvl="1"/>
            <a:r>
              <a:rPr lang="en-GB" sz="1600" dirty="0"/>
              <a:t>Multiple slugs</a:t>
            </a:r>
          </a:p>
          <a:p>
            <a:pPr lvl="1"/>
            <a:r>
              <a:rPr lang="en-GB" sz="1600" dirty="0"/>
              <a:t>Taper definition</a:t>
            </a:r>
          </a:p>
          <a:p>
            <a:pPr lvl="1"/>
            <a:r>
              <a:rPr lang="en-GB" sz="1600" dirty="0"/>
              <a:t>Creation of geometry according to tapers for 4 axis machining</a:t>
            </a:r>
          </a:p>
          <a:p>
            <a:pPr lvl="1"/>
            <a:r>
              <a:rPr lang="en-GB" sz="1600" dirty="0"/>
              <a:t>Dynamic setting of synchronization points</a:t>
            </a:r>
          </a:p>
          <a:p>
            <a:pPr lvl="1"/>
            <a:r>
              <a:rPr lang="en-GB" sz="1600" dirty="0"/>
              <a:t>New process on solids: click faces, topology recognition, automatic threading, synchro points…</a:t>
            </a:r>
          </a:p>
        </p:txBody>
      </p:sp>
      <p:sp>
        <p:nvSpPr>
          <p:cNvPr id="9" name="Rounded Rectangle 32"/>
          <p:cNvSpPr/>
          <p:nvPr/>
        </p:nvSpPr>
        <p:spPr>
          <a:xfrm>
            <a:off x="9480375" y="6255739"/>
            <a:ext cx="2250405" cy="252000"/>
          </a:xfrm>
          <a:prstGeom prst="roundRect">
            <a:avLst/>
          </a:prstGeom>
          <a:solidFill>
            <a:srgbClr val="2DB52D"/>
          </a:solidFill>
          <a:ln>
            <a:solidFill>
              <a:srgbClr val="2DB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AgieCharmilles EDM Expert</a:t>
            </a:r>
          </a:p>
        </p:txBody>
      </p:sp>
      <p:sp>
        <p:nvSpPr>
          <p:cNvPr id="10" name="TextBox 32"/>
          <p:cNvSpPr txBox="1"/>
          <p:nvPr/>
        </p:nvSpPr>
        <p:spPr>
          <a:xfrm>
            <a:off x="6168008" y="6235583"/>
            <a:ext cx="847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Options</a:t>
            </a:r>
            <a:endParaRPr lang="en-GB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ounded Rectangle 32"/>
          <p:cNvSpPr/>
          <p:nvPr/>
        </p:nvSpPr>
        <p:spPr>
          <a:xfrm>
            <a:off x="7896200" y="6271401"/>
            <a:ext cx="782444" cy="252000"/>
          </a:xfrm>
          <a:prstGeom prst="roundRect">
            <a:avLst/>
          </a:prstGeom>
          <a:solidFill>
            <a:srgbClr val="A00561"/>
          </a:solidFill>
          <a:ln>
            <a:solidFill>
              <a:srgbClr val="A005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Nesting</a:t>
            </a:r>
          </a:p>
        </p:txBody>
      </p:sp>
      <p:sp>
        <p:nvSpPr>
          <p:cNvPr id="12" name="Rounded Rectangle 32"/>
          <p:cNvSpPr/>
          <p:nvPr/>
        </p:nvSpPr>
        <p:spPr>
          <a:xfrm>
            <a:off x="8760295" y="6263471"/>
            <a:ext cx="638429" cy="252000"/>
          </a:xfrm>
          <a:prstGeom prst="roundRect">
            <a:avLst/>
          </a:prstGeom>
          <a:solidFill>
            <a:srgbClr val="FF39A4"/>
          </a:solidFill>
          <a:ln>
            <a:solidFill>
              <a:srgbClr val="FF39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STTM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4" y="1128317"/>
            <a:ext cx="676275" cy="676275"/>
          </a:xfrm>
          <a:prstGeom prst="rect">
            <a:avLst/>
          </a:prstGeom>
        </p:spPr>
      </p:pic>
      <p:sp>
        <p:nvSpPr>
          <p:cNvPr id="15" name="TextBox 27"/>
          <p:cNvSpPr txBox="1"/>
          <p:nvPr/>
        </p:nvSpPr>
        <p:spPr>
          <a:xfrm>
            <a:off x="5015880" y="2259267"/>
            <a:ext cx="5252416" cy="34511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defRPr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itchFamily="50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dirty="0"/>
              <a:t>EDM machining</a:t>
            </a:r>
          </a:p>
          <a:p>
            <a:pPr lvl="1"/>
            <a:r>
              <a:rPr lang="en-GB" dirty="0"/>
              <a:t>Cylinder cut</a:t>
            </a:r>
          </a:p>
          <a:p>
            <a:pPr lvl="1"/>
            <a:r>
              <a:rPr lang="en-GB" dirty="0"/>
              <a:t>Taper cut</a:t>
            </a:r>
          </a:p>
          <a:p>
            <a:pPr lvl="1"/>
            <a:r>
              <a:rPr lang="en-GB" dirty="0"/>
              <a:t>No core cutting</a:t>
            </a:r>
          </a:p>
          <a:p>
            <a:pPr lvl="1"/>
            <a:r>
              <a:rPr lang="en-GB" dirty="0"/>
              <a:t>Conic pocketing</a:t>
            </a:r>
          </a:p>
          <a:p>
            <a:pPr lvl="1"/>
            <a:r>
              <a:rPr lang="en-GB" dirty="0"/>
              <a:t>4 axis cutting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GB" dirty="0"/>
              <a:t>Multiple pass cutting, Night/day strategies</a:t>
            </a:r>
          </a:p>
          <a:p>
            <a:pPr lvl="1"/>
            <a:r>
              <a:rPr lang="en-GB" dirty="0"/>
              <a:t>Inverted cutting, partial cutting, slug cutting…</a:t>
            </a:r>
          </a:p>
          <a:p>
            <a:pPr lvl="1"/>
            <a:r>
              <a:rPr lang="en-GB" dirty="0"/>
              <a:t>Multiple areas machining with multi-slugs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9106" y="1570365"/>
            <a:ext cx="4652894" cy="2866747"/>
          </a:xfrm>
          <a:prstGeom prst="rect">
            <a:avLst/>
          </a:prstGeom>
        </p:spPr>
      </p:pic>
      <p:sp>
        <p:nvSpPr>
          <p:cNvPr id="18" name="Rounded Rectangle 32"/>
          <p:cNvSpPr/>
          <p:nvPr/>
        </p:nvSpPr>
        <p:spPr>
          <a:xfrm>
            <a:off x="7168030" y="6271401"/>
            <a:ext cx="638429" cy="252000"/>
          </a:xfrm>
          <a:prstGeom prst="roundRect">
            <a:avLst/>
          </a:prstGeom>
          <a:solidFill>
            <a:srgbClr val="595959"/>
          </a:solidFill>
          <a:ln>
            <a:solidFill>
              <a:srgbClr val="595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400" b="1" dirty="0"/>
              <a:t>UWD</a:t>
            </a:r>
          </a:p>
        </p:txBody>
      </p:sp>
      <p:sp>
        <p:nvSpPr>
          <p:cNvPr id="17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8024" y="980728"/>
            <a:ext cx="4419600" cy="50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rgbClr val="C00000"/>
                </a:solidFill>
                <a:cs typeface="Nirmala UI" panose="020B0502040204020203" pitchFamily="34" charset="0"/>
              </a:rPr>
              <a:t>Wire EDM features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8024" y="1556792"/>
            <a:ext cx="2925867" cy="449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Nirmala UI" panose="020B0502040204020203" pitchFamily="34" charset="0"/>
              </a:rPr>
              <a:t>Quick Solid EDM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806793"/>
            <a:ext cx="3368007" cy="2566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16" y="3816154"/>
            <a:ext cx="3078596" cy="216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12" y="3861048"/>
            <a:ext cx="3031588" cy="21211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3"/>
          <p:cNvSpPr txBox="1"/>
          <p:nvPr/>
        </p:nvSpPr>
        <p:spPr>
          <a:xfrm>
            <a:off x="248024" y="2084234"/>
            <a:ext cx="5631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New functions to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click the solid faces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directly:</a:t>
            </a:r>
          </a:p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Topology and angles recognition (straight, taper, 4 axis)</a:t>
            </a:r>
          </a:p>
          <a:p>
            <a:pPr marL="171450" indent="-1714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Easy Start/End points creation</a:t>
            </a:r>
          </a:p>
          <a:p>
            <a:pPr marL="171450" indent="-1714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Threading holes are created automatically by recognition of the profile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59015" y="2084234"/>
            <a:ext cx="4755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4 axis shapes:</a:t>
            </a: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New double-profile for 4 axis machining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Synchro points are created automatically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Choice of different possibilities is given</a:t>
            </a:r>
          </a:p>
        </p:txBody>
      </p:sp>
      <p:sp>
        <p:nvSpPr>
          <p:cNvPr id="14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7968" y="2460794"/>
            <a:ext cx="2691752" cy="1816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8024" y="980728"/>
            <a:ext cx="4419600" cy="5066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dirty="0">
                <a:solidFill>
                  <a:srgbClr val="C00000"/>
                </a:solidFill>
                <a:cs typeface="Nirmala UI" panose="020B0502040204020203" pitchFamily="34" charset="0"/>
              </a:rPr>
              <a:t>Wire EDM features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282903" y="1518741"/>
            <a:ext cx="10776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Standard post-processors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major machine-tool manufacturers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 Fanuc, AgieCharmilles, Mitsubishi, Sodick, Makino, Hitachi…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Reading of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technological tables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 all the types of CNC and automatic calculation of the number of passes to apply to reach the desired quality.</a:t>
            </a: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Post-processors with specific command files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Agie: generation of SBL and SBR files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Charmilles: generation of the CMD file</a:t>
            </a: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80157" y="4581128"/>
            <a:ext cx="5342319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269875" algn="l"/>
                <a:tab pos="629920" algn="l"/>
              </a:tabLst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kumimoji="0" lang="en-GB" sz="1600" b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utomatic selection of strategies and cutting conditions of the machine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269875" algn="l"/>
                <a:tab pos="629920" algn="l"/>
              </a:tabLst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L</a:t>
            </a:r>
            <a:r>
              <a:rPr kumimoji="0" lang="en-GB" sz="1600" b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ink with GO2cam cutting conditions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269875" algn="l"/>
                <a:tab pos="629920" algn="l"/>
              </a:tabLst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A</a:t>
            </a:r>
            <a:r>
              <a:rPr kumimoji="0" lang="en-GB" sz="1600" b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utomatic creation of </a:t>
            </a:r>
            <a:r>
              <a:rPr kumimoji="0" lang="en-GB" sz="1600" b="0" u="none" strike="noStrike" cap="none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strategies with the appropriate number of passes and proper technologies (offset,</a:t>
            </a:r>
            <a:r>
              <a:rPr kumimoji="0" lang="en-GB" sz="1600" b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setting…)</a:t>
            </a:r>
            <a:endParaRPr kumimoji="0" lang="en-GB" sz="1600" b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4397" y="4169107"/>
            <a:ext cx="59740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  <a:tab pos="629920" algn="l"/>
              </a:tabLs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CT-Expert and Orange from AgieCharmilles</a:t>
            </a:r>
          </a:p>
        </p:txBody>
      </p:sp>
      <p:sp>
        <p:nvSpPr>
          <p:cNvPr id="11" name="Flèche : virage 10"/>
          <p:cNvSpPr/>
          <p:nvPr/>
        </p:nvSpPr>
        <p:spPr>
          <a:xfrm rot="5400000">
            <a:off x="9198974" y="2843786"/>
            <a:ext cx="886643" cy="1764000"/>
          </a:xfrm>
          <a:prstGeom prst="bentArrow">
            <a:avLst>
              <a:gd name="adj1" fmla="val 25000"/>
              <a:gd name="adj2" fmla="val 23419"/>
              <a:gd name="adj3" fmla="val 21837"/>
              <a:gd name="adj4" fmla="val 43750"/>
            </a:avLst>
          </a:prstGeom>
          <a:solidFill>
            <a:srgbClr val="AAA8A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40" y="4318051"/>
            <a:ext cx="4675323" cy="2504227"/>
          </a:xfrm>
          <a:prstGeom prst="rect">
            <a:avLst/>
          </a:prstGeom>
        </p:spPr>
      </p:pic>
      <p:sp>
        <p:nvSpPr>
          <p:cNvPr id="13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IV –Description of Modules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954"/>
            <a:ext cx="12192000" cy="1825855"/>
          </a:xfrm>
          <a:prstGeom prst="rect">
            <a:avLst/>
          </a:prstGeom>
        </p:spPr>
      </p:pic>
      <p:sp>
        <p:nvSpPr>
          <p:cNvPr id="6" name="Titre 1"/>
          <p:cNvSpPr txBox="1"/>
          <p:nvPr/>
        </p:nvSpPr>
        <p:spPr>
          <a:xfrm>
            <a:off x="119336" y="2492896"/>
            <a:ext cx="11912824" cy="7780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defPPr>
              <a:defRPr lang="en-MU"/>
            </a:defPPr>
            <a:lvl1pPr algn="ctr" defTabSz="914400" eaLnBrk="1" latinLnBrk="0" hangingPunct="1">
              <a:buNone/>
              <a:defRPr sz="4000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V – Options Descriptions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88640"/>
            <a:ext cx="1039616" cy="1080120"/>
          </a:xfrm>
          <a:prstGeom prst="rect">
            <a:avLst/>
          </a:prstGeom>
        </p:spPr>
      </p:pic>
      <p:sp>
        <p:nvSpPr>
          <p:cNvPr id="9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424592" y="58614"/>
            <a:ext cx="767408" cy="778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3" name="TextBox 27"/>
          <p:cNvSpPr txBox="1"/>
          <p:nvPr/>
        </p:nvSpPr>
        <p:spPr>
          <a:xfrm>
            <a:off x="1472962" y="899428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Machine Tool Environment</a:t>
            </a:r>
          </a:p>
        </p:txBody>
      </p:sp>
      <p:pic>
        <p:nvPicPr>
          <p:cNvPr id="14" name="Picture 3" descr="P:\GO2cam Libraries\GO2cam\Marketing\Plaquette\Turn\25-09-2012 17-17-55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" y="3152913"/>
            <a:ext cx="4211779" cy="250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1344" y="1328532"/>
            <a:ext cx="81720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The Machine Tool Environment (MTE) is a powerful option dedicated to:</a:t>
            </a:r>
          </a:p>
          <a:p>
            <a:endParaRPr lang="en-GB" sz="11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Creation of a machine kinematics from the CAD Model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Implementation of a machine kinematics in GO2cam in order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Prepare tools needed for the machining of a part (mounting, numbering, setting of tools) in a realistic environment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Control machining of the part within the complete machine environment</a:t>
            </a:r>
          </a:p>
        </p:txBody>
      </p:sp>
      <p:sp>
        <p:nvSpPr>
          <p:cNvPr id="16" name="TextBox 32"/>
          <p:cNvSpPr txBox="1"/>
          <p:nvPr/>
        </p:nvSpPr>
        <p:spPr>
          <a:xfrm>
            <a:off x="9248055" y="1233662"/>
            <a:ext cx="2536577" cy="1261884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 possibilities:</a:t>
            </a:r>
          </a:p>
          <a:p>
            <a:pPr algn="ctr"/>
            <a:endParaRPr lang="en-GB" sz="7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MTE Classic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For Basic &amp; Classic products</a:t>
            </a:r>
          </a:p>
          <a:p>
            <a:endParaRPr lang="en-GB" sz="7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Tx/>
              <a:buChar char="-"/>
            </a:pP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MTE Expert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For Expert products</a:t>
            </a:r>
            <a:endParaRPr lang="en-GB" sz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ounded Rectangle 32"/>
          <p:cNvSpPr/>
          <p:nvPr/>
        </p:nvSpPr>
        <p:spPr>
          <a:xfrm>
            <a:off x="191344" y="950827"/>
            <a:ext cx="1260000" cy="252000"/>
          </a:xfrm>
          <a:prstGeom prst="rect">
            <a:avLst/>
          </a:prstGeom>
          <a:solidFill>
            <a:srgbClr val="C00505"/>
          </a:solidFill>
          <a:ln>
            <a:solidFill>
              <a:srgbClr val="C0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b="1"/>
              <a:t>MTE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221517"/>
            <a:ext cx="4264769" cy="263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27"/>
          <p:cNvSpPr txBox="1"/>
          <p:nvPr/>
        </p:nvSpPr>
        <p:spPr>
          <a:xfrm>
            <a:off x="9048328" y="3210264"/>
            <a:ext cx="228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Swiss-type lathes</a:t>
            </a:r>
          </a:p>
        </p:txBody>
      </p:sp>
      <p:sp>
        <p:nvSpPr>
          <p:cNvPr id="20" name="Rounded Rectangle 32"/>
          <p:cNvSpPr/>
          <p:nvPr/>
        </p:nvSpPr>
        <p:spPr>
          <a:xfrm>
            <a:off x="7733406" y="3268930"/>
            <a:ext cx="1260000" cy="252000"/>
          </a:xfrm>
          <a:prstGeom prst="roundRect">
            <a:avLst/>
          </a:prstGeom>
          <a:solidFill>
            <a:srgbClr val="8B8CAC"/>
          </a:solidFill>
          <a:ln>
            <a:solidFill>
              <a:srgbClr val="8B8C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600" b="1" dirty="0"/>
              <a:t>SwissTurn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8168" y="3713808"/>
            <a:ext cx="4583832" cy="2811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  <p:sp>
        <p:nvSpPr>
          <p:cNvPr id="13" name="TextBox 27"/>
          <p:cNvSpPr txBox="1"/>
          <p:nvPr/>
        </p:nvSpPr>
        <p:spPr>
          <a:xfrm>
            <a:off x="1472962" y="899428"/>
            <a:ext cx="527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Real NC code simulation using our MTE engine.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2279" y="1772816"/>
            <a:ext cx="81720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NC Control employs an integrated 3</a:t>
            </a:r>
            <a:r>
              <a:rPr lang="en-GB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party verification algorithm to simulate real NC code. It’s cost effective, more accurate, rapid and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flexibleHere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are some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advantagaes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 </a:t>
            </a: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NC code simulation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NC code verification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Controller cycles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Multichannel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Sub program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Available for most of NC controllers</a:t>
            </a:r>
          </a:p>
          <a:p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Integration in GO2cam MTE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Full 3D machine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Collision control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Material removal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Axes limits warnings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No export / import from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datas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 (stock, finish part, clamping system, tooling,…)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Only one machine model in CAM and NC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All in one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environnment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ounded Rectangle 32"/>
          <p:cNvSpPr/>
          <p:nvPr/>
        </p:nvSpPr>
        <p:spPr>
          <a:xfrm>
            <a:off x="191344" y="950827"/>
            <a:ext cx="1260000" cy="252000"/>
          </a:xfrm>
          <a:prstGeom prst="rect">
            <a:avLst/>
          </a:prstGeom>
          <a:solidFill>
            <a:srgbClr val="C00505"/>
          </a:solidFill>
          <a:ln>
            <a:solidFill>
              <a:srgbClr val="C0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b="1" dirty="0"/>
              <a:t>NC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950827"/>
            <a:ext cx="2543944" cy="908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621" y="1612605"/>
            <a:ext cx="874632" cy="175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28448" y="1594637"/>
            <a:ext cx="936104" cy="250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powered by </a:t>
            </a:r>
            <a:endParaRPr lang="en-US" sz="1000" dirty="0"/>
          </a:p>
        </p:txBody>
      </p:sp>
      <p:pic>
        <p:nvPicPr>
          <p:cNvPr id="1026" name="Picture 2" descr="GO2cam + NCContr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77" y="2674454"/>
            <a:ext cx="6984776" cy="328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  <p:sp>
        <p:nvSpPr>
          <p:cNvPr id="13" name="TextBox 27"/>
          <p:cNvSpPr txBox="1"/>
          <p:nvPr/>
        </p:nvSpPr>
        <p:spPr>
          <a:xfrm>
            <a:off x="1472962" y="899428"/>
            <a:ext cx="577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Real NC code simulation using GO2cam MTE engine.</a:t>
            </a:r>
          </a:p>
        </p:txBody>
      </p:sp>
      <p:sp>
        <p:nvSpPr>
          <p:cNvPr id="17" name="Rounded Rectangle 32"/>
          <p:cNvSpPr/>
          <p:nvPr/>
        </p:nvSpPr>
        <p:spPr>
          <a:xfrm>
            <a:off x="191344" y="950827"/>
            <a:ext cx="1260000" cy="252000"/>
          </a:xfrm>
          <a:prstGeom prst="rect">
            <a:avLst/>
          </a:prstGeom>
          <a:solidFill>
            <a:srgbClr val="C00505"/>
          </a:solidFill>
          <a:ln>
            <a:solidFill>
              <a:srgbClr val="C00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b="1" dirty="0"/>
              <a:t>NC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950827"/>
            <a:ext cx="2543944" cy="908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621" y="1612605"/>
            <a:ext cx="874632" cy="175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28448" y="1594637"/>
            <a:ext cx="936104" cy="250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powered by </a:t>
            </a:r>
            <a:endParaRPr lang="en-US" sz="10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340768"/>
            <a:ext cx="3199824" cy="51957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2322423"/>
            <a:ext cx="6771975" cy="363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054" y="2251313"/>
            <a:ext cx="2006938" cy="1435108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766" y="3757531"/>
            <a:ext cx="2008993" cy="241675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27"/>
          <p:cNvSpPr txBox="1"/>
          <p:nvPr/>
        </p:nvSpPr>
        <p:spPr>
          <a:xfrm>
            <a:off x="10006491" y="6456356"/>
            <a:ext cx="2056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rgbClr val="A55675"/>
                </a:solidFill>
              </a:rPr>
              <a:t>*</a:t>
            </a:r>
            <a:r>
              <a:rPr lang="en-GB" sz="1200" i="1" dirty="0">
                <a:solidFill>
                  <a:srgbClr val="A55675"/>
                </a:solidFill>
              </a:rPr>
              <a:t> </a:t>
            </a:r>
            <a:r>
              <a:rPr lang="en-GB" sz="1200" i="1" dirty="0"/>
              <a:t>formerly                  option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379" y="1039758"/>
            <a:ext cx="1984649" cy="941478"/>
          </a:xfrm>
          <a:prstGeom prst="rect">
            <a:avLst/>
          </a:prstGeom>
        </p:spPr>
      </p:pic>
      <p:sp>
        <p:nvSpPr>
          <p:cNvPr id="12" name="Content Placeholder 14"/>
          <p:cNvSpPr txBox="1"/>
          <p:nvPr/>
        </p:nvSpPr>
        <p:spPr>
          <a:xfrm>
            <a:off x="4367807" y="2295922"/>
            <a:ext cx="7594351" cy="42780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800100" lvl="1" indent="-342900"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b="1" dirty="0"/>
              <a:t>Three patents </a:t>
            </a:r>
            <a:r>
              <a:rPr lang="en-GB" sz="1600" dirty="0"/>
              <a:t>into a </a:t>
            </a:r>
            <a:r>
              <a:rPr lang="en-GB" sz="1600" b="1" dirty="0"/>
              <a:t>comprehensive millyuGO option</a:t>
            </a:r>
            <a:r>
              <a:rPr lang="en-GB" sz="1600" dirty="0"/>
              <a:t>. It encompasses: </a:t>
            </a:r>
          </a:p>
          <a:p>
            <a:endParaRPr lang="en-GB" sz="1600" dirty="0"/>
          </a:p>
          <a:p>
            <a:pPr marL="285750" indent="-285750">
              <a:buFontTx/>
              <a:buChar char="-"/>
            </a:pPr>
            <a:r>
              <a:rPr lang="en-GB" sz="1600" dirty="0"/>
              <a:t>High efficiency cycles for roughing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High efficiency cycles for finishing preparation (leaving adaptive allowance) </a:t>
            </a:r>
            <a:r>
              <a:rPr lang="en-GB" sz="1600" b="1" dirty="0">
                <a:solidFill>
                  <a:srgbClr val="A55675"/>
                </a:solidFill>
              </a:rPr>
              <a:t>*</a:t>
            </a:r>
          </a:p>
          <a:p>
            <a:pPr marL="285750" indent="-285750">
              <a:buFontTx/>
              <a:buChar char="-"/>
            </a:pPr>
            <a:r>
              <a:rPr lang="en-GB" sz="1600" dirty="0"/>
              <a:t>Thin wall avoidance toolpath calculation</a:t>
            </a:r>
          </a:p>
          <a:p>
            <a:endParaRPr lang="en-GB" sz="1600" dirty="0"/>
          </a:p>
          <a:p>
            <a:r>
              <a:rPr lang="en-GB" sz="1600" dirty="0"/>
              <a:t>These cycles ensure constant tool engagement throughout the cycles. As a result:</a:t>
            </a:r>
          </a:p>
          <a:p>
            <a:pPr lvl="1">
              <a:buFontTx/>
              <a:buChar char="-"/>
            </a:pPr>
            <a:r>
              <a:rPr lang="en-GB" sz="1600" b="1" dirty="0"/>
              <a:t>Forces</a:t>
            </a:r>
            <a:r>
              <a:rPr lang="en-GB" sz="1600" dirty="0"/>
              <a:t> exerted on tool and spindle are </a:t>
            </a:r>
            <a:r>
              <a:rPr lang="en-GB" sz="1600" b="1" dirty="0"/>
              <a:t>controlled</a:t>
            </a:r>
          </a:p>
          <a:p>
            <a:pPr lvl="1">
              <a:buFontTx/>
              <a:buChar char="-"/>
            </a:pPr>
            <a:r>
              <a:rPr lang="en-GB" sz="1600" b="1" dirty="0"/>
              <a:t>Tool</a:t>
            </a:r>
            <a:r>
              <a:rPr lang="en-GB" sz="1600" dirty="0"/>
              <a:t> always </a:t>
            </a:r>
            <a:r>
              <a:rPr lang="en-GB" sz="1600" b="1" dirty="0"/>
              <a:t>cuts</a:t>
            </a:r>
            <a:r>
              <a:rPr lang="en-GB" sz="1600" dirty="0"/>
              <a:t> within its </a:t>
            </a:r>
            <a:r>
              <a:rPr lang="en-GB" sz="1600" b="1" dirty="0"/>
              <a:t>optimal</a:t>
            </a:r>
            <a:r>
              <a:rPr lang="en-GB" sz="1600" dirty="0"/>
              <a:t> and designed </a:t>
            </a:r>
            <a:r>
              <a:rPr lang="en-GB" sz="1600" b="1" dirty="0"/>
              <a:t>conditions</a:t>
            </a:r>
          </a:p>
          <a:p>
            <a:pPr lvl="1">
              <a:buFontTx/>
              <a:buChar char="-"/>
            </a:pPr>
            <a:r>
              <a:rPr lang="en-GB" sz="1600" b="1" dirty="0"/>
              <a:t>Ideal</a:t>
            </a:r>
            <a:r>
              <a:rPr lang="en-GB" sz="1600" dirty="0"/>
              <a:t> for </a:t>
            </a:r>
            <a:r>
              <a:rPr lang="en-GB" sz="1600" b="1" dirty="0"/>
              <a:t>hard material</a:t>
            </a:r>
            <a:r>
              <a:rPr lang="en-GB" sz="1600" dirty="0"/>
              <a:t>: Titanium, Inconel, stainless steel</a:t>
            </a:r>
          </a:p>
          <a:p>
            <a:pPr lvl="1">
              <a:buFontTx/>
              <a:buChar char="-"/>
            </a:pPr>
            <a:r>
              <a:rPr lang="en-GB" sz="1600" dirty="0"/>
              <a:t>Less machine vibration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Benefits</a:t>
            </a:r>
          </a:p>
          <a:p>
            <a:pPr lvl="1">
              <a:buFontTx/>
              <a:buChar char="-"/>
            </a:pPr>
            <a:r>
              <a:rPr lang="en-GB" sz="1600" dirty="0">
                <a:solidFill>
                  <a:srgbClr val="701A53"/>
                </a:solidFill>
              </a:rPr>
              <a:t>Tool life: up to x6 longer</a:t>
            </a:r>
          </a:p>
          <a:p>
            <a:pPr lvl="1">
              <a:buFontTx/>
              <a:buChar char="-"/>
            </a:pPr>
            <a:r>
              <a:rPr lang="en-GB" sz="1600" dirty="0">
                <a:solidFill>
                  <a:srgbClr val="701A53"/>
                </a:solidFill>
              </a:rPr>
              <a:t>Machining time: reduced by 80% in roughing</a:t>
            </a:r>
          </a:p>
          <a:p>
            <a:pPr lvl="1">
              <a:buFontTx/>
              <a:buChar char="-"/>
            </a:pPr>
            <a:r>
              <a:rPr lang="en-GB" sz="1600" dirty="0">
                <a:solidFill>
                  <a:srgbClr val="701A53"/>
                </a:solidFill>
              </a:rPr>
              <a:t>Production costs: reduced by 50%</a:t>
            </a:r>
          </a:p>
        </p:txBody>
      </p:sp>
      <p:sp>
        <p:nvSpPr>
          <p:cNvPr id="13" name="Rounded Rectangle 33"/>
          <p:cNvSpPr/>
          <p:nvPr/>
        </p:nvSpPr>
        <p:spPr>
          <a:xfrm>
            <a:off x="249813" y="1183410"/>
            <a:ext cx="1260000" cy="252000"/>
          </a:xfrm>
          <a:prstGeom prst="rect">
            <a:avLst/>
          </a:prstGeom>
          <a:solidFill>
            <a:srgbClr val="701A53"/>
          </a:solidFill>
          <a:ln>
            <a:solidFill>
              <a:srgbClr val="701A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b="1" dirty="0"/>
              <a:t>millyuGO</a:t>
            </a:r>
            <a:r>
              <a:rPr lang="en-GB" sz="1400" b="1" dirty="0"/>
              <a:t>©</a:t>
            </a:r>
          </a:p>
        </p:txBody>
      </p:sp>
      <p:sp>
        <p:nvSpPr>
          <p:cNvPr id="15" name="TextBox 27"/>
          <p:cNvSpPr txBox="1"/>
          <p:nvPr/>
        </p:nvSpPr>
        <p:spPr>
          <a:xfrm>
            <a:off x="1509813" y="1124744"/>
            <a:ext cx="703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Constant Tool Engagement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roughing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and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pre-finishing </a:t>
            </a:r>
            <a:r>
              <a:rPr lang="en-GB" b="1" dirty="0">
                <a:solidFill>
                  <a:srgbClr val="A55675"/>
                </a:solidFill>
              </a:rPr>
              <a:t>*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41" y="2420888"/>
            <a:ext cx="3828256" cy="353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703" y="6549115"/>
            <a:ext cx="515888" cy="167593"/>
          </a:xfrm>
          <a:prstGeom prst="rect">
            <a:avLst/>
          </a:prstGeom>
        </p:spPr>
      </p:pic>
      <p:sp>
        <p:nvSpPr>
          <p:cNvPr id="18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7"/>
          <p:cNvSpPr txBox="1"/>
          <p:nvPr/>
        </p:nvSpPr>
        <p:spPr>
          <a:xfrm>
            <a:off x="2938247" y="1497009"/>
            <a:ext cx="72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Mill Expert</a:t>
            </a:r>
            <a:endParaRPr lang="en-GB" sz="1200" b="1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 rot="16200000">
            <a:off x="-228915" y="2138713"/>
            <a:ext cx="926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  <a:latin typeface="Trebuchet MS" panose="020B0603020202020204" pitchFamily="34" charset="0"/>
              </a:rPr>
              <a:t>Milling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3352" y="1484784"/>
            <a:ext cx="1494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Mill Basic/</a:t>
            </a:r>
          </a:p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Mill Basic Plus 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9538" y="1506723"/>
            <a:ext cx="681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Mill Classic 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376" y="2937113"/>
            <a:ext cx="922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Turn Basic 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8181" y="2928608"/>
            <a:ext cx="11725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TurnMill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 C Axis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78803" y="2928608"/>
            <a:ext cx="1277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TurnMill Classic 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60511" y="2924944"/>
            <a:ext cx="12162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TurnMill Expert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279579" y="3356988"/>
            <a:ext cx="1027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latin typeface="Trebuchet MS" panose="020B0603020202020204" pitchFamily="34" charset="0"/>
              </a:rPr>
              <a:t>Turning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1384" y="5479133"/>
            <a:ext cx="9124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EDM Basic </a:t>
            </a:r>
            <a:endParaRPr lang="en-GB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40778" y="5479132"/>
            <a:ext cx="9781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EDM Classic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-343442" y="5816096"/>
            <a:ext cx="1249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  <a:latin typeface="Trebuchet MS" panose="020B0603020202020204" pitchFamily="34" charset="0"/>
              </a:rPr>
              <a:t>Wire EDM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4" y="3254853"/>
            <a:ext cx="741818" cy="720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03" y="3254853"/>
            <a:ext cx="720000" cy="730435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647" y="3291784"/>
            <a:ext cx="720000" cy="72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119" y="3265288"/>
            <a:ext cx="720000" cy="72000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4" y="5802632"/>
            <a:ext cx="730746" cy="720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91" y="5786910"/>
            <a:ext cx="720000" cy="7200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47" y="1957743"/>
            <a:ext cx="720972" cy="72013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30" y="1968520"/>
            <a:ext cx="720840" cy="72000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3" y="1951557"/>
            <a:ext cx="720840" cy="72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31" y="1703624"/>
            <a:ext cx="6914575" cy="4051509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 rot="16200000">
            <a:off x="-321027" y="4481550"/>
            <a:ext cx="1249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  <a:latin typeface="Trebuchet MS" panose="020B0603020202020204" pitchFamily="34" charset="0"/>
              </a:rPr>
              <a:t>Swiss Machining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641" y="4653136"/>
            <a:ext cx="741818" cy="741818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53" y="4653136"/>
            <a:ext cx="767911" cy="76791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03958" y="4358533"/>
            <a:ext cx="17748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Swiss Machining Classic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15559" y="4177682"/>
            <a:ext cx="18870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Swiss Machining Expert /</a:t>
            </a: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</a:rPr>
              <a:t>Swiss Machining Full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 – Modules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9" y="2285945"/>
            <a:ext cx="5903479" cy="1689970"/>
          </a:xfrm>
          <a:prstGeom prst="rect">
            <a:avLst/>
          </a:prstGeom>
        </p:spPr>
      </p:pic>
      <p:sp>
        <p:nvSpPr>
          <p:cNvPr id="15" name="TextBox 27"/>
          <p:cNvSpPr txBox="1"/>
          <p:nvPr/>
        </p:nvSpPr>
        <p:spPr>
          <a:xfrm>
            <a:off x="1608063" y="838469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Hole Machining Features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77928" y="1348932"/>
            <a:ext cx="5210818" cy="10117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Association of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shapes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and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list of operations</a:t>
            </a:r>
          </a:p>
          <a:p>
            <a:pPr marL="342900" indent="-34290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Automatic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Machining</a:t>
            </a:r>
          </a:p>
          <a:p>
            <a:pPr marL="342900" indent="-342900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Library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of HMF templates</a:t>
            </a:r>
          </a:p>
          <a:p>
            <a:pPr marL="342900" indent="-34290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Possibility to create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custom templates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Rounded Rectangle 33"/>
          <p:cNvSpPr/>
          <p:nvPr/>
        </p:nvSpPr>
        <p:spPr>
          <a:xfrm>
            <a:off x="189865" y="897135"/>
            <a:ext cx="1255452" cy="252000"/>
          </a:xfrm>
          <a:prstGeom prst="rect">
            <a:avLst/>
          </a:prstGeom>
          <a:solidFill>
            <a:srgbClr val="F0B805"/>
          </a:solidFill>
          <a:ln>
            <a:solidFill>
              <a:srgbClr val="F0B8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HMF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94" y="1059337"/>
            <a:ext cx="3722948" cy="243629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387375" y="1348932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Application of HMF on: 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GO2cam 2D geometry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Imported 2D geometry</a:t>
            </a:r>
          </a:p>
          <a:p>
            <a:pPr marL="285750" indent="-285750"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Hole recognition on solids</a:t>
            </a:r>
          </a:p>
        </p:txBody>
      </p:sp>
      <p:sp>
        <p:nvSpPr>
          <p:cNvPr id="21" name="TextBox 27"/>
          <p:cNvSpPr txBox="1"/>
          <p:nvPr/>
        </p:nvSpPr>
        <p:spPr>
          <a:xfrm>
            <a:off x="1541467" y="4240105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Three types of probing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52070" y="4708801"/>
            <a:ext cx="5235305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marL="285750" indent="-285750">
              <a:buFontTx/>
              <a:buChar char="-"/>
            </a:pPr>
            <a:r>
              <a:rPr lang="en-GB" dirty="0"/>
              <a:t>Probing of stock to fix the alignment</a:t>
            </a:r>
          </a:p>
          <a:p>
            <a:pPr marL="285750" indent="-285750">
              <a:buFontTx/>
              <a:buChar char="-"/>
            </a:pPr>
            <a:r>
              <a:rPr lang="en-GB" dirty="0"/>
              <a:t>Probing of stock for the origins</a:t>
            </a:r>
          </a:p>
          <a:p>
            <a:pPr marL="285750" indent="-285750">
              <a:buFontTx/>
              <a:buChar char="-"/>
            </a:pPr>
            <a:r>
              <a:rPr lang="en-GB" dirty="0"/>
              <a:t>Probing of part to control dimensions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194753" y="4291063"/>
            <a:ext cx="1252555" cy="26741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Probing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5679" y="3599410"/>
            <a:ext cx="1122605" cy="325859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73" y="3790622"/>
            <a:ext cx="3648319" cy="306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ZoneTexte 25"/>
          <p:cNvSpPr txBox="1"/>
          <p:nvPr/>
        </p:nvSpPr>
        <p:spPr>
          <a:xfrm>
            <a:off x="2553868" y="5717919"/>
            <a:ext cx="3816424" cy="8617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>
              <a:buFontTx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sz="1600" dirty="0"/>
              <a:t>Many predefined strategies</a:t>
            </a:r>
          </a:p>
          <a:p>
            <a:r>
              <a:rPr lang="en-GB" sz="1600" dirty="0"/>
              <a:t>Automatic rapid moves calculation</a:t>
            </a:r>
          </a:p>
          <a:p>
            <a:r>
              <a:rPr lang="en-GB" sz="1600" dirty="0"/>
              <a:t>Stock Management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51923" y="5717581"/>
            <a:ext cx="1561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Features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88640"/>
            <a:ext cx="1039616" cy="108012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424592" y="58614"/>
            <a:ext cx="767408" cy="778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2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  <p:sp>
        <p:nvSpPr>
          <p:cNvPr id="14" name="TextBox 21"/>
          <p:cNvSpPr txBox="1"/>
          <p:nvPr/>
        </p:nvSpPr>
        <p:spPr>
          <a:xfrm>
            <a:off x="1473335" y="1143518"/>
            <a:ext cx="296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3 Axis Deburring</a:t>
            </a:r>
          </a:p>
        </p:txBody>
      </p:sp>
      <p:sp>
        <p:nvSpPr>
          <p:cNvPr id="15" name="Rounded Rectangle 32"/>
          <p:cNvSpPr/>
          <p:nvPr/>
        </p:nvSpPr>
        <p:spPr>
          <a:xfrm>
            <a:off x="226510" y="1151017"/>
            <a:ext cx="1230801" cy="331745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b="1" dirty="0"/>
              <a:t>Deburring</a:t>
            </a:r>
            <a:endParaRPr lang="en-GB" sz="1400" b="1" dirty="0"/>
          </a:p>
        </p:txBody>
      </p:sp>
      <p:sp>
        <p:nvSpPr>
          <p:cNvPr id="16" name="Rectangle 15"/>
          <p:cNvSpPr/>
          <p:nvPr/>
        </p:nvSpPr>
        <p:spPr>
          <a:xfrm>
            <a:off x="269160" y="1988840"/>
            <a:ext cx="5976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Powerful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Axis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toolpath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F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Automatic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selection</a:t>
            </a:r>
            <a:r>
              <a:rPr lang="fr-F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advanced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options for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edges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detection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ability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exclude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edges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a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selection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Powerful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gouge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checking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9921" y="3201521"/>
            <a:ext cx="3384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Available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3 types of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tools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25" y="3230183"/>
            <a:ext cx="2730496" cy="78148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6596" y="1988840"/>
            <a:ext cx="4176464" cy="382211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33" y="4204714"/>
            <a:ext cx="1511407" cy="139861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69921" y="4145686"/>
            <a:ext cx="2802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Accessible in the menu Shape, in a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dedicated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submenu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207830" y="1753039"/>
            <a:ext cx="10912341" cy="60607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lvl="1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MPM aims at producing multiple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parts, that can be single or different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(no limitation in the number of parts)</a:t>
            </a:r>
          </a:p>
          <a:p>
            <a:pPr lvl="1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This option works on PCE files from GO2cam. Parts cannot be imported or designed.</a:t>
            </a:r>
          </a:p>
          <a:p>
            <a:pPr lvl="1"/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  <a:cs typeface="Nirmala UI" panose="020B0502040204020203" pitchFamily="34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6278495" y="2602204"/>
            <a:ext cx="5601759" cy="138499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Features: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Stock Management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Rapid move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management between parts and supports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Optimization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according to tool change or tombstone rotation</a:t>
            </a:r>
          </a:p>
          <a:p>
            <a:pPr marL="285750" indent="-285750" algn="just">
              <a:buFontTx/>
              <a:buChar char="-"/>
            </a:pP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Update of modifications: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access to milling for any type of modification such as tool change, cutting conditions, strategy…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0746" y="2452340"/>
            <a:ext cx="5357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2 modules:</a:t>
            </a:r>
          </a:p>
          <a:p>
            <a:pPr marL="285750" lvl="1" indent="-285750">
              <a:buFontTx/>
              <a:buChar char="-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3 axis: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to produce multiple part on a table</a:t>
            </a:r>
          </a:p>
          <a:p>
            <a:pPr marL="285750" lvl="1" indent="-285750">
              <a:buFontTx/>
              <a:buChar char="-"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4-5 axis: Tombstone fixtures management / MTE machine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(no limitation in the number of supports)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4" y="4305300"/>
            <a:ext cx="268605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98" y="1104718"/>
            <a:ext cx="489747" cy="511040"/>
          </a:xfrm>
          <a:prstGeom prst="rect">
            <a:avLst/>
          </a:prstGeom>
        </p:spPr>
      </p:pic>
      <p:sp>
        <p:nvSpPr>
          <p:cNvPr id="16" name="TextBox 27"/>
          <p:cNvSpPr txBox="1"/>
          <p:nvPr/>
        </p:nvSpPr>
        <p:spPr>
          <a:xfrm>
            <a:off x="1509814" y="1124744"/>
            <a:ext cx="285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Multiple Parts Machining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24294"/>
            <a:ext cx="2867359" cy="2541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054" y="4522442"/>
            <a:ext cx="1988946" cy="2335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39067" y="1154233"/>
            <a:ext cx="1239332" cy="281993"/>
          </a:xfrm>
          <a:prstGeom prst="rect">
            <a:avLst/>
          </a:prstGeom>
          <a:solidFill>
            <a:srgbClr val="F68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MPM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  <p:sp>
        <p:nvSpPr>
          <p:cNvPr id="12" name="TextBox 27"/>
          <p:cNvSpPr txBox="1"/>
          <p:nvPr/>
        </p:nvSpPr>
        <p:spPr>
          <a:xfrm>
            <a:off x="1596620" y="975341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Boring Head (Andrea)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467" y="3140969"/>
            <a:ext cx="5233665" cy="369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ounded Rectangle 32"/>
          <p:cNvSpPr/>
          <p:nvPr/>
        </p:nvSpPr>
        <p:spPr>
          <a:xfrm>
            <a:off x="228468" y="1026299"/>
            <a:ext cx="1252555" cy="267417"/>
          </a:xfrm>
          <a:prstGeom prst="rect">
            <a:avLst/>
          </a:prstGeom>
          <a:solidFill>
            <a:srgbClr val="CCB6B0"/>
          </a:solidFill>
          <a:ln>
            <a:solidFill>
              <a:srgbClr val="CCB6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Boring Head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9893" y="1187455"/>
            <a:ext cx="3782267" cy="567054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54163" y="1450050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Machining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in a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milling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center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with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a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boring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head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,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such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as the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ones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from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the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most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famous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manufacturer d’Andrea. </a:t>
            </a:r>
          </a:p>
          <a:p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Turning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operations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are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included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1344" y="2386424"/>
            <a:ext cx="3591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Available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to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any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milling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center: Vertical or Horizontal.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4238067" y="2386424"/>
            <a:ext cx="3751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A4706"/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Limitation on machine: </a:t>
            </a:r>
          </a:p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1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only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Nirmala UI" panose="020B0502040204020203" pitchFamily="34" charset="0"/>
              </a:rPr>
              <a:t> rotary axis IS MANAGED NOW!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7"/>
          <p:cNvSpPr txBox="1"/>
          <p:nvPr/>
        </p:nvSpPr>
        <p:spPr>
          <a:xfrm>
            <a:off x="1631504" y="1124744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User Workshop Documents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48483" y="2759941"/>
            <a:ext cx="8098840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285750" indent="-285750">
              <a:buFontTx/>
              <a:buChar char="-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pPr algn="just"/>
            <a:r>
              <a:rPr lang="en-GB" sz="1600" dirty="0"/>
              <a:t>Design the sheets with wireframe geometry</a:t>
            </a:r>
          </a:p>
          <a:p>
            <a:pPr algn="just"/>
            <a:r>
              <a:rPr lang="en-GB" sz="1600" dirty="0"/>
              <a:t>Add </a:t>
            </a:r>
            <a:r>
              <a:rPr lang="en-GB" sz="1600" b="1" dirty="0"/>
              <a:t>3D windows </a:t>
            </a:r>
            <a:r>
              <a:rPr lang="en-GB" sz="1600" dirty="0"/>
              <a:t>to display: part, cycles, tools &amp; Solid Layout</a:t>
            </a:r>
          </a:p>
          <a:p>
            <a:pPr algn="just"/>
            <a:r>
              <a:rPr lang="en-GB" sz="1600" dirty="0"/>
              <a:t>Add </a:t>
            </a:r>
            <a:r>
              <a:rPr lang="en-GB" sz="1600" b="1" dirty="0"/>
              <a:t>general </a:t>
            </a:r>
            <a:r>
              <a:rPr lang="en-GB" sz="1600" dirty="0"/>
              <a:t>and</a:t>
            </a:r>
            <a:r>
              <a:rPr lang="en-GB" sz="1600" b="1" dirty="0"/>
              <a:t> technical vocabularies</a:t>
            </a:r>
            <a:r>
              <a:rPr lang="en-GB" sz="1600" dirty="0"/>
              <a:t> easily from categorized lists</a:t>
            </a:r>
          </a:p>
          <a:p>
            <a:pPr algn="just"/>
            <a:r>
              <a:rPr lang="en-GB" sz="1600" dirty="0"/>
              <a:t>Create </a:t>
            </a:r>
            <a:r>
              <a:rPr lang="en-GB" sz="1600" b="1" dirty="0"/>
              <a:t>fixed vocabularies </a:t>
            </a:r>
            <a:r>
              <a:rPr lang="en-GB" sz="1600" dirty="0"/>
              <a:t>and</a:t>
            </a:r>
            <a:r>
              <a:rPr lang="en-GB" sz="1600" b="1" dirty="0"/>
              <a:t> user questions</a:t>
            </a:r>
          </a:p>
          <a:p>
            <a:pPr algn="just"/>
            <a:r>
              <a:rPr lang="en-GB" sz="1600" dirty="0"/>
              <a:t>Insert </a:t>
            </a:r>
            <a:r>
              <a:rPr lang="en-GB" sz="1600" b="1" dirty="0"/>
              <a:t>images</a:t>
            </a:r>
          </a:p>
          <a:p>
            <a:pPr algn="just"/>
            <a:r>
              <a:rPr lang="en-GB" sz="1600" dirty="0"/>
              <a:t>Design </a:t>
            </a:r>
            <a:r>
              <a:rPr lang="en-GB" sz="1600" b="1" dirty="0"/>
              <a:t>tables</a:t>
            </a:r>
          </a:p>
        </p:txBody>
      </p:sp>
      <p:sp>
        <p:nvSpPr>
          <p:cNvPr id="13" name="TextBox 27"/>
          <p:cNvSpPr txBox="1"/>
          <p:nvPr/>
        </p:nvSpPr>
        <p:spPr>
          <a:xfrm>
            <a:off x="223798" y="2447167"/>
            <a:ext cx="463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Features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68682" y="1791662"/>
            <a:ext cx="5343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Creation of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customized documents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that will be used in the Workshop documentation.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3" y="1750609"/>
            <a:ext cx="626400" cy="64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90" y="1332837"/>
            <a:ext cx="2890611" cy="4076235"/>
          </a:xfrm>
          <a:prstGeom prst="rect">
            <a:avLst/>
          </a:prstGeom>
        </p:spPr>
      </p:pic>
      <p:sp>
        <p:nvSpPr>
          <p:cNvPr id="16" name="Rectangle à coins arrondis 15"/>
          <p:cNvSpPr/>
          <p:nvPr/>
        </p:nvSpPr>
        <p:spPr>
          <a:xfrm>
            <a:off x="248483" y="1177317"/>
            <a:ext cx="1260000" cy="252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UWD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96" y="3861048"/>
            <a:ext cx="4185958" cy="29662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48483" y="4581128"/>
            <a:ext cx="46016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We provide you a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document manager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Several documents can be defined in one file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You can set the format (A4, A3…), the orientation and margins of document.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48483" y="5805264"/>
            <a:ext cx="4695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</a:rPr>
              <a:t>Templates</a:t>
            </a:r>
            <a:r>
              <a:rPr lang="en-GB">
                <a:solidFill>
                  <a:schemeClr val="tx1">
                    <a:lumMod val="75000"/>
                    <a:lumOff val="25000"/>
                  </a:schemeClr>
                </a:solidFill>
              </a:rPr>
              <a:t> can be created and re-used for the next documents.</a:t>
            </a:r>
          </a:p>
        </p:txBody>
      </p:sp>
      <p:sp>
        <p:nvSpPr>
          <p:cNvPr id="19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0004" y="1508160"/>
            <a:ext cx="5898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New interface with menu « Extra » with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optimized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sym typeface="Wingdings" panose="05000000000000000000" pitchFamily="2" charset="2"/>
              </a:rPr>
              <a:t> Nesting 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Optimized positioning of multiple punch shapes in a predefined stock.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70004" y="2339157"/>
            <a:ext cx="37511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Multiple possibilities of nesting: 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1 shape x times or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n shapes 1 time or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n shapes x times</a:t>
            </a:r>
          </a:p>
        </p:txBody>
      </p:sp>
      <p:sp>
        <p:nvSpPr>
          <p:cNvPr id="13" name="TextBox 27"/>
          <p:cNvSpPr txBox="1"/>
          <p:nvPr/>
        </p:nvSpPr>
        <p:spPr>
          <a:xfrm>
            <a:off x="1515729" y="1019523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Nesting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(for wire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EDM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14" name="Rounded Rectangle 32"/>
          <p:cNvSpPr/>
          <p:nvPr/>
        </p:nvSpPr>
        <p:spPr>
          <a:xfrm>
            <a:off x="196336" y="1078189"/>
            <a:ext cx="1260000" cy="252000"/>
          </a:xfrm>
          <a:prstGeom prst="rect">
            <a:avLst/>
          </a:prstGeom>
          <a:solidFill>
            <a:srgbClr val="A00561"/>
          </a:solidFill>
          <a:ln>
            <a:solidFill>
              <a:srgbClr val="A005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600" b="1"/>
              <a:t>Nesting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120" y="1124744"/>
            <a:ext cx="6168008" cy="21865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672" y="3564305"/>
            <a:ext cx="6719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- The shapes which can not be nested are pointed out in the table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- Pre-visualization before calculation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0004" y="4984958"/>
            <a:ext cx="601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Opelists can be created for process optimization</a:t>
            </a:r>
          </a:p>
          <a:p>
            <a:pPr marL="285750" indent="-285750">
              <a:buFontTx/>
              <a:buChar char="-"/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170004" y="5406315"/>
            <a:ext cx="6202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Use of layers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Quick stock creation (all stock size are saved inside text file)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Creation of connectors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791" y="3952732"/>
            <a:ext cx="4180913" cy="27886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TextBox 27"/>
          <p:cNvSpPr txBox="1"/>
          <p:nvPr/>
        </p:nvSpPr>
        <p:spPr>
          <a:xfrm>
            <a:off x="1515098" y="4503835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Nesting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(for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milling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195705" y="4562501"/>
            <a:ext cx="1260000" cy="252000"/>
          </a:xfrm>
          <a:prstGeom prst="rect">
            <a:avLst/>
          </a:prstGeom>
          <a:solidFill>
            <a:srgbClr val="A00561"/>
          </a:solidFill>
          <a:ln>
            <a:solidFill>
              <a:srgbClr val="A005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600" b="1"/>
              <a:t>Nesting</a:t>
            </a:r>
          </a:p>
        </p:txBody>
      </p:sp>
      <p:sp>
        <p:nvSpPr>
          <p:cNvPr id="21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7"/>
          <p:cNvSpPr txBox="1"/>
          <p:nvPr/>
        </p:nvSpPr>
        <p:spPr>
          <a:xfrm>
            <a:off x="1593653" y="1124744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Swiss Turning Tool Manufacturing</a:t>
            </a:r>
          </a:p>
        </p:txBody>
      </p:sp>
      <p:pic>
        <p:nvPicPr>
          <p:cNvPr id="5" name="Picture 3" descr="Description : STTM3.bmp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7" b="97531" l="11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051776" y="4350169"/>
            <a:ext cx="2980384" cy="2319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79512" y="1700808"/>
            <a:ext cx="80767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Application for the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design and manufacturing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in EDM of 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Turning Tools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 Swiss Turn.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83" y="3518092"/>
            <a:ext cx="2932405" cy="1983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79512" y="2060848"/>
            <a:ext cx="8292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Less than 10 minutes to design and program the shape to machine with 4 axis toolpath.</a:t>
            </a:r>
          </a:p>
        </p:txBody>
      </p:sp>
      <p:sp>
        <p:nvSpPr>
          <p:cNvPr id="12" name="Rounded Rectangle 32"/>
          <p:cNvSpPr/>
          <p:nvPr/>
        </p:nvSpPr>
        <p:spPr>
          <a:xfrm>
            <a:off x="285677" y="1177694"/>
            <a:ext cx="1307976" cy="234273"/>
          </a:xfrm>
          <a:prstGeom prst="rect">
            <a:avLst/>
          </a:prstGeom>
          <a:solidFill>
            <a:srgbClr val="FF39A4"/>
          </a:solidFill>
          <a:ln>
            <a:solidFill>
              <a:srgbClr val="FF39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b="1" dirty="0"/>
              <a:t>STTM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" b="98910" l="0" r="9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3174859"/>
            <a:ext cx="1524000" cy="349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3519925"/>
            <a:ext cx="2664296" cy="2049458"/>
          </a:xfrm>
          <a:prstGeom prst="rect">
            <a:avLst/>
          </a:prstGeom>
        </p:spPr>
      </p:pic>
      <p:sp>
        <p:nvSpPr>
          <p:cNvPr id="14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35" y="1467253"/>
            <a:ext cx="3965665" cy="268226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3316" y="4213056"/>
            <a:ext cx="2889549" cy="2644944"/>
          </a:xfrm>
          <a:prstGeom prst="rect">
            <a:avLst/>
          </a:prstGeom>
        </p:spPr>
      </p:pic>
      <p:sp>
        <p:nvSpPr>
          <p:cNvPr id="3" name="TextBox 27"/>
          <p:cNvSpPr txBox="1"/>
          <p:nvPr/>
        </p:nvSpPr>
        <p:spPr>
          <a:xfrm>
            <a:off x="1503090" y="1124744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4-5 axis simultaneous milling</a:t>
            </a:r>
          </a:p>
        </p:txBody>
      </p:sp>
      <p:sp>
        <p:nvSpPr>
          <p:cNvPr id="4" name="Rounded Rectangle 37"/>
          <p:cNvSpPr/>
          <p:nvPr/>
        </p:nvSpPr>
        <p:spPr>
          <a:xfrm>
            <a:off x="249304" y="1141108"/>
            <a:ext cx="1241954" cy="267980"/>
          </a:xfrm>
          <a:prstGeom prst="rect">
            <a:avLst/>
          </a:prstGeom>
          <a:solidFill>
            <a:srgbClr val="391505"/>
          </a:solidFill>
          <a:ln>
            <a:solidFill>
              <a:srgbClr val="391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r>
              <a:rPr lang="en-GB" sz="1400" b="1" dirty="0"/>
              <a:t>4-5 Axis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946296" y="4780056"/>
            <a:ext cx="1887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5X Isoparametric  </a:t>
            </a:r>
          </a:p>
        </p:txBody>
      </p:sp>
      <p:sp>
        <p:nvSpPr>
          <p:cNvPr id="9" name="TextBox 13"/>
          <p:cNvSpPr txBox="1"/>
          <p:nvPr/>
        </p:nvSpPr>
        <p:spPr>
          <a:xfrm>
            <a:off x="249304" y="2025181"/>
            <a:ext cx="44460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4 Axis Simultaneous Cycles:</a:t>
            </a:r>
          </a:p>
          <a:p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4X Finishing by facing or pocket toolpath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4X Profile Projection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4X Profile Marking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4X Parallel Plane Finishing</a:t>
            </a:r>
          </a:p>
        </p:txBody>
      </p:sp>
      <p:sp>
        <p:nvSpPr>
          <p:cNvPr id="10" name="TextBox 14"/>
          <p:cNvSpPr txBox="1"/>
          <p:nvPr/>
        </p:nvSpPr>
        <p:spPr>
          <a:xfrm>
            <a:off x="249304" y="4048368"/>
            <a:ext cx="3297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5 Axis Simultaneous Cycles:</a:t>
            </a:r>
          </a:p>
          <a:p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5X Swarf on single profile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5X Swarf on dual profiles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5X Equidistant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5X Pocket Morphing</a:t>
            </a: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5X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Isoparametric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5X Drilling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847205" y="202518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4X helix toolpath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2735" y="4443819"/>
            <a:ext cx="2426529" cy="241418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2401917"/>
            <a:ext cx="3730452" cy="1747599"/>
          </a:xfrm>
          <a:prstGeom prst="rect">
            <a:avLst/>
          </a:prstGeom>
        </p:spPr>
      </p:pic>
      <p:sp>
        <p:nvSpPr>
          <p:cNvPr id="19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394223" y="5848861"/>
            <a:ext cx="2015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5X morphing with undercut management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8274002" y="1522263"/>
            <a:ext cx="1310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5X Swarf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26" y="1129600"/>
            <a:ext cx="1764963" cy="186301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27"/>
          <p:cNvSpPr txBox="1"/>
          <p:nvPr/>
        </p:nvSpPr>
        <p:spPr>
          <a:xfrm>
            <a:off x="1573476" y="1068803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5 Axis Swarf</a:t>
            </a:r>
          </a:p>
        </p:txBody>
      </p:sp>
      <p:sp>
        <p:nvSpPr>
          <p:cNvPr id="5" name="Rounded Rectangle 32"/>
          <p:cNvSpPr/>
          <p:nvPr/>
        </p:nvSpPr>
        <p:spPr>
          <a:xfrm>
            <a:off x="191344" y="1114186"/>
            <a:ext cx="1260000" cy="252000"/>
          </a:xfrm>
          <a:prstGeom prst="rect">
            <a:avLst/>
          </a:prstGeom>
          <a:solidFill>
            <a:srgbClr val="AF3E05"/>
          </a:solidFill>
          <a:ln>
            <a:solidFill>
              <a:srgbClr val="AF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/>
              <a:t>5 Axis Swarf</a:t>
            </a:r>
          </a:p>
        </p:txBody>
      </p:sp>
      <p:sp>
        <p:nvSpPr>
          <p:cNvPr id="7" name="Rectangle 6"/>
          <p:cNvSpPr/>
          <p:nvPr/>
        </p:nvSpPr>
        <p:spPr>
          <a:xfrm>
            <a:off x="9868991" y="932152"/>
            <a:ext cx="11320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Options of</a:t>
            </a:r>
            <a:endParaRPr lang="en-US" sz="16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08889" y="3624223"/>
            <a:ext cx="5887111" cy="161040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4 &amp; 5 axis toolpaths library</a:t>
            </a:r>
          </a:p>
          <a:p>
            <a:pPr algn="just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- Predefined strategies for 5X Swarf, 5X Cavity, 5X Projection, 5X multi axis roughing,</a:t>
            </a:r>
          </a:p>
          <a:p>
            <a:pPr algn="just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- New 5X Deburring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- Powerful options for:</a:t>
            </a:r>
          </a:p>
          <a:p>
            <a:pPr marL="800100" lvl="1" indent="-342900"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Approach/link control</a:t>
            </a:r>
          </a:p>
          <a:p>
            <a:pPr marL="800100" lvl="1" indent="-342900"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Tool axis control</a:t>
            </a:r>
          </a:p>
          <a:p>
            <a:pPr marL="800100" lvl="1" indent="-342900"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Collision avoidance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ounded Rectangle 37"/>
          <p:cNvSpPr/>
          <p:nvPr/>
        </p:nvSpPr>
        <p:spPr>
          <a:xfrm>
            <a:off x="11028547" y="962502"/>
            <a:ext cx="792089" cy="252000"/>
          </a:xfrm>
          <a:prstGeom prst="roundRect">
            <a:avLst/>
          </a:prstGeom>
          <a:solidFill>
            <a:srgbClr val="391505"/>
          </a:solidFill>
          <a:ln>
            <a:solidFill>
              <a:srgbClr val="391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200" b="1" dirty="0"/>
              <a:t>4-5 Axis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344" y="5922188"/>
            <a:ext cx="8904312" cy="79849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Rounded Rectangle 32"/>
          <p:cNvSpPr/>
          <p:nvPr/>
        </p:nvSpPr>
        <p:spPr>
          <a:xfrm>
            <a:off x="206657" y="3147357"/>
            <a:ext cx="1260000" cy="252000"/>
          </a:xfrm>
          <a:prstGeom prst="rect">
            <a:avLst/>
          </a:prstGeom>
          <a:solidFill>
            <a:srgbClr val="AF3E05"/>
          </a:solidFill>
          <a:ln>
            <a:solidFill>
              <a:srgbClr val="AF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/>
              <a:t>5 Axis Expert</a:t>
            </a:r>
          </a:p>
        </p:txBody>
      </p:sp>
      <p:sp>
        <p:nvSpPr>
          <p:cNvPr id="23" name="TextBox 27"/>
          <p:cNvSpPr txBox="1"/>
          <p:nvPr/>
        </p:nvSpPr>
        <p:spPr>
          <a:xfrm>
            <a:off x="1573476" y="3080041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5 Axis Expert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376" y="1578278"/>
            <a:ext cx="5125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New powerful and automatized 5X Swarf Toolpath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67803" y="3449373"/>
            <a:ext cx="3213951" cy="231279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438" y="3449373"/>
            <a:ext cx="2539216" cy="2315168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>
            <a:off x="2320369" y="4537695"/>
            <a:ext cx="3816424" cy="0"/>
          </a:xfrm>
          <a:prstGeom prst="straightConnector1">
            <a:avLst/>
          </a:prstGeom>
          <a:ln w="38100">
            <a:solidFill>
              <a:srgbClr val="8105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4532" y="1376493"/>
            <a:ext cx="1200742" cy="9527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7"/>
          <p:cNvSpPr txBox="1"/>
          <p:nvPr/>
        </p:nvSpPr>
        <p:spPr>
          <a:xfrm>
            <a:off x="1596028" y="835572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5 axis multiblade</a:t>
            </a:r>
          </a:p>
        </p:txBody>
      </p:sp>
      <p:sp>
        <p:nvSpPr>
          <p:cNvPr id="4" name="Rounded Rectangle 32"/>
          <p:cNvSpPr/>
          <p:nvPr/>
        </p:nvSpPr>
        <p:spPr>
          <a:xfrm>
            <a:off x="191344" y="903359"/>
            <a:ext cx="1260000" cy="252000"/>
          </a:xfrm>
          <a:prstGeom prst="rect">
            <a:avLst/>
          </a:prstGeom>
          <a:solidFill>
            <a:srgbClr val="E19B73"/>
          </a:solidFill>
          <a:ln>
            <a:solidFill>
              <a:srgbClr val="E19B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5X Multiblade</a:t>
            </a:r>
          </a:p>
        </p:txBody>
      </p:sp>
      <p:sp>
        <p:nvSpPr>
          <p:cNvPr id="5" name="Rounded Rectangle 32"/>
          <p:cNvSpPr/>
          <p:nvPr/>
        </p:nvSpPr>
        <p:spPr>
          <a:xfrm>
            <a:off x="10992544" y="930031"/>
            <a:ext cx="1025120" cy="252000"/>
          </a:xfrm>
          <a:prstGeom prst="roundRect">
            <a:avLst/>
          </a:prstGeom>
          <a:solidFill>
            <a:srgbClr val="AF3E05"/>
          </a:solidFill>
          <a:ln>
            <a:solidFill>
              <a:srgbClr val="AF3E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200" b="1" dirty="0"/>
              <a:t>5 Axis Expert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5868" y="1255386"/>
            <a:ext cx="2880320" cy="12198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Predefined operations:</a:t>
            </a:r>
          </a:p>
          <a:p>
            <a:pPr marL="800100" lvl="1" indent="-342900" algn="just"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Roughing</a:t>
            </a:r>
          </a:p>
          <a:p>
            <a:pPr marL="800100" lvl="1" indent="-342900" algn="just"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Hub Finishing</a:t>
            </a:r>
          </a:p>
          <a:p>
            <a:pPr marL="800100" lvl="1" indent="-342900" algn="just"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Floor Finishing</a:t>
            </a:r>
          </a:p>
          <a:p>
            <a:pPr marL="800100" lvl="1" indent="-342900" algn="just"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Blade Finishing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60521" y="899681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Option of</a:t>
            </a:r>
            <a:endParaRPr lang="en-US" sz="1600" dirty="0"/>
          </a:p>
        </p:txBody>
      </p:sp>
      <p:sp>
        <p:nvSpPr>
          <p:cNvPr id="11" name="Rounded Rectangle 37"/>
          <p:cNvSpPr/>
          <p:nvPr/>
        </p:nvSpPr>
        <p:spPr>
          <a:xfrm>
            <a:off x="10123633" y="930031"/>
            <a:ext cx="792089" cy="252000"/>
          </a:xfrm>
          <a:prstGeom prst="roundRect">
            <a:avLst/>
          </a:prstGeom>
          <a:solidFill>
            <a:srgbClr val="391505"/>
          </a:solidFill>
          <a:ln>
            <a:solidFill>
              <a:srgbClr val="3915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200" b="1" dirty="0"/>
              <a:t>4-5 Axis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7051" y="1376493"/>
            <a:ext cx="1107622" cy="93987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9960" y="1378931"/>
            <a:ext cx="966637" cy="93743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4729" y="1378932"/>
            <a:ext cx="1235968" cy="9374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78003" y="3162761"/>
            <a:ext cx="4090085" cy="20533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Advanced Module</a:t>
            </a:r>
          </a:p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Sorting, linking and smoothing options</a:t>
            </a:r>
          </a:p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Roughing options:</a:t>
            </a:r>
          </a:p>
          <a:p>
            <a:pPr marL="800100" lvl="1" indent="-342900" algn="just"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Morph, hub offset, shroud offset</a:t>
            </a:r>
          </a:p>
          <a:p>
            <a:pPr marL="800100" lvl="1" indent="-342900" algn="just"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Automatic collision control</a:t>
            </a:r>
          </a:p>
          <a:p>
            <a:pPr marL="800100" lvl="1" indent="-342900" algn="just"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Feed control on 1st cut</a:t>
            </a:r>
          </a:p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Specific finishing operations</a:t>
            </a:r>
          </a:p>
        </p:txBody>
      </p:sp>
      <p:sp>
        <p:nvSpPr>
          <p:cNvPr id="24" name="TextBox 27"/>
          <p:cNvSpPr txBox="1"/>
          <p:nvPr/>
        </p:nvSpPr>
        <p:spPr>
          <a:xfrm>
            <a:off x="2084818" y="2680506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5 axis multiblade expert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5139" y="3322413"/>
            <a:ext cx="1171603" cy="102259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6" name="Rounded Rectangle 32"/>
          <p:cNvSpPr/>
          <p:nvPr/>
        </p:nvSpPr>
        <p:spPr>
          <a:xfrm>
            <a:off x="178003" y="2739172"/>
            <a:ext cx="1800000" cy="252000"/>
          </a:xfrm>
          <a:prstGeom prst="rect">
            <a:avLst/>
          </a:prstGeom>
          <a:solidFill>
            <a:srgbClr val="E19B73"/>
          </a:solidFill>
          <a:ln>
            <a:solidFill>
              <a:srgbClr val="E19B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5X Multiblade Expert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5348182" y="2863809"/>
            <a:ext cx="1240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Roughing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705726" y="2863810"/>
            <a:ext cx="1591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Blade Finishing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494010" y="2863810"/>
            <a:ext cx="14709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Hub Finishing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0198139" y="2863810"/>
            <a:ext cx="1675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Fillet Finishing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755" y1="31532" x2="7755" y2="31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53" y="3198165"/>
            <a:ext cx="1687131" cy="152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49" y="3198165"/>
            <a:ext cx="1733775" cy="1530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43" l="0" r="98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87" y="3171587"/>
            <a:ext cx="1736792" cy="15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979" y="3171587"/>
            <a:ext cx="1675338" cy="14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ZoneTexte 34"/>
          <p:cNvSpPr txBox="1"/>
          <p:nvPr/>
        </p:nvSpPr>
        <p:spPr>
          <a:xfrm>
            <a:off x="207293" y="5534322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Tilting through point method,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Powerful links / approach options,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Control of collisions…</a:t>
            </a:r>
          </a:p>
        </p:txBody>
      </p:sp>
      <p:sp>
        <p:nvSpPr>
          <p:cNvPr id="36" name="TextBox 27"/>
          <p:cNvSpPr txBox="1"/>
          <p:nvPr/>
        </p:nvSpPr>
        <p:spPr>
          <a:xfrm>
            <a:off x="1626980" y="5082117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5 axis Port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57962" y="5316642"/>
            <a:ext cx="1103359" cy="111827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8" name="Rounded Rectangle 32"/>
          <p:cNvSpPr/>
          <p:nvPr/>
        </p:nvSpPr>
        <p:spPr>
          <a:xfrm>
            <a:off x="279152" y="5143420"/>
            <a:ext cx="1260000" cy="252000"/>
          </a:xfrm>
          <a:prstGeom prst="rect">
            <a:avLst/>
          </a:prstGeom>
          <a:solidFill>
            <a:srgbClr val="E19B73"/>
          </a:solidFill>
          <a:ln>
            <a:solidFill>
              <a:srgbClr val="E19B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5X Port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10" y="4977862"/>
            <a:ext cx="2702754" cy="17958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324" y="4897533"/>
            <a:ext cx="1426187" cy="1921986"/>
          </a:xfrm>
          <a:prstGeom prst="rect">
            <a:avLst/>
          </a:prstGeom>
        </p:spPr>
      </p:pic>
      <p:sp>
        <p:nvSpPr>
          <p:cNvPr id="42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/>
          <p:nvPr/>
        </p:nvSpPr>
        <p:spPr>
          <a:xfrm>
            <a:off x="119336" y="2492896"/>
            <a:ext cx="11912824" cy="7780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defPPr>
              <a:defRPr lang="en-MU"/>
            </a:defPPr>
            <a:lvl1pPr algn="ctr" defTabSz="914400" eaLnBrk="1" latinLnBrk="0" hangingPunct="1">
              <a:buNone/>
              <a:defRPr sz="4000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II – Included Features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2"/>
          <p:cNvSpPr txBox="1"/>
          <p:nvPr/>
        </p:nvSpPr>
        <p:spPr>
          <a:xfrm>
            <a:off x="1595599" y="1124744"/>
            <a:ext cx="687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Link with the application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Vericut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45140" y="2180895"/>
            <a:ext cx="116835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The link with Vericut is an export of data. It is done through a standard Macro, accessible in menu Tools / Standard Macros /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vericut.ppi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45141" y="1755024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Vericut is a software for analysis, verification and simulation of toolpaths.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45140" y="2593479"/>
            <a:ext cx="5634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Link with Vericut is available for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Milling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and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Turning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2"/>
          <a:stretch>
            <a:fillRect/>
          </a:stretch>
        </p:blipFill>
        <p:spPr>
          <a:xfrm>
            <a:off x="6312027" y="2716769"/>
            <a:ext cx="5563164" cy="396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ounded Rectangle 37"/>
          <p:cNvSpPr/>
          <p:nvPr/>
        </p:nvSpPr>
        <p:spPr>
          <a:xfrm>
            <a:off x="321534" y="1169682"/>
            <a:ext cx="1224000" cy="258550"/>
          </a:xfrm>
          <a:prstGeom prst="rect">
            <a:avLst/>
          </a:prstGeom>
          <a:solidFill>
            <a:srgbClr val="BDE4FF"/>
          </a:solidFill>
          <a:ln>
            <a:solidFill>
              <a:srgbClr val="BDE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Vericut</a:t>
            </a:r>
            <a:endParaRPr lang="en-GB" sz="1400" b="1" dirty="0">
              <a:solidFill>
                <a:srgbClr val="0070C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57" y="3282556"/>
            <a:ext cx="5214957" cy="339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7808" y="4535685"/>
            <a:ext cx="2421402" cy="1980000"/>
          </a:xfrm>
          <a:prstGeom prst="rect">
            <a:avLst/>
          </a:prstGeom>
        </p:spPr>
      </p:pic>
      <p:pic>
        <p:nvPicPr>
          <p:cNvPr id="4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9" y="4596060"/>
            <a:ext cx="2884745" cy="1980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88640"/>
            <a:ext cx="1039616" cy="1080120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11424592" y="58614"/>
            <a:ext cx="767408" cy="778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6" name="TextBox 27"/>
          <p:cNvSpPr txBox="1"/>
          <p:nvPr/>
        </p:nvSpPr>
        <p:spPr>
          <a:xfrm>
            <a:off x="1503175" y="1124744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Software Development Kit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191345" y="1642585"/>
            <a:ext cx="9001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SDK provides access to function to customize and drive GO2cam. 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When specific application is developed, the end user license needs the SDK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bitcode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to use it.</a:t>
            </a: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Available programming languages :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	- GO2cam macro language (Pascal based language)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	- C, C++, C#, VB.net via COM technology</a:t>
            </a: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SDK can be used to :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	- specific features creation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	- automatize CAD creation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	- automatize CAM processes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	- black box creation (use of GO2cam hidden)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	- …</a:t>
            </a:r>
          </a:p>
        </p:txBody>
      </p:sp>
      <p:sp>
        <p:nvSpPr>
          <p:cNvPr id="48" name="Rounded Rectangle 42"/>
          <p:cNvSpPr/>
          <p:nvPr/>
        </p:nvSpPr>
        <p:spPr>
          <a:xfrm>
            <a:off x="191344" y="1171017"/>
            <a:ext cx="1260000" cy="252000"/>
          </a:xfrm>
          <a:prstGeom prst="rect">
            <a:avLst/>
          </a:prstGeom>
          <a:solidFill>
            <a:srgbClr val="ECEC6A"/>
          </a:solidFill>
          <a:ln>
            <a:solidFill>
              <a:srgbClr val="ECEC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SDK</a:t>
            </a:r>
          </a:p>
        </p:txBody>
      </p:sp>
      <p:sp>
        <p:nvSpPr>
          <p:cNvPr id="49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723" y="4535685"/>
            <a:ext cx="4093133" cy="198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71" y="1498334"/>
            <a:ext cx="3212163" cy="258739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7"/>
          <p:cNvSpPr txBox="1"/>
          <p:nvPr/>
        </p:nvSpPr>
        <p:spPr>
          <a:xfrm>
            <a:off x="1592491" y="1412776"/>
            <a:ext cx="378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DataGO direct interfaces</a:t>
            </a:r>
          </a:p>
        </p:txBody>
      </p:sp>
      <p:sp>
        <p:nvSpPr>
          <p:cNvPr id="10" name="Pentagone 3"/>
          <p:cNvSpPr/>
          <p:nvPr/>
        </p:nvSpPr>
        <p:spPr>
          <a:xfrm>
            <a:off x="172651" y="1467598"/>
            <a:ext cx="1260000" cy="252000"/>
          </a:xfrm>
          <a:prstGeom prst="homePlate">
            <a:avLst>
              <a:gd name="adj" fmla="val 22081"/>
            </a:avLst>
          </a:prstGeom>
          <a:ln w="19050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C00000"/>
                </a:solidFill>
              </a:rPr>
              <a:t>DataGO</a:t>
            </a:r>
            <a:endParaRPr lang="en-GB" sz="1600" b="1" dirty="0">
              <a:solidFill>
                <a:srgbClr val="C00000"/>
              </a:solidFill>
            </a:endParaRPr>
          </a:p>
        </p:txBody>
      </p:sp>
      <p:sp>
        <p:nvSpPr>
          <p:cNvPr id="11" name="TextBox 32"/>
          <p:cNvSpPr txBox="1"/>
          <p:nvPr/>
        </p:nvSpPr>
        <p:spPr>
          <a:xfrm>
            <a:off x="145088" y="2096429"/>
            <a:ext cx="2873155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/>
              <a:t>Direct Interface with CAD systems, with recovery of holes information and associativity with CAD</a:t>
            </a:r>
          </a:p>
        </p:txBody>
      </p:sp>
      <p:graphicFrame>
        <p:nvGraphicFramePr>
          <p:cNvPr id="12" name="Table 3"/>
          <p:cNvGraphicFramePr>
            <a:graphicFrameLocks noGrp="1"/>
          </p:cNvGraphicFramePr>
          <p:nvPr/>
        </p:nvGraphicFramePr>
        <p:xfrm>
          <a:off x="2927648" y="2086174"/>
          <a:ext cx="5634730" cy="394440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98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86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6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Holes</a:t>
                      </a:r>
                      <a:r>
                        <a:rPr lang="fr-FR" sz="16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b="1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Catia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V5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NX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Catia</a:t>
                      </a:r>
                      <a:r>
                        <a:rPr lang="fr-FR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V6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Creo</a:t>
                      </a:r>
                      <a:endParaRPr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534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Recognition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534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Update (placement</a:t>
                      </a:r>
                      <a:r>
                        <a:rPr lang="fr-FR" sz="1200" dirty="0">
                          <a:latin typeface="Trebuchet MS" panose="020B0603020202020204" pitchFamily="34" charset="0"/>
                        </a:rPr>
                        <a:t>)</a:t>
                      </a:r>
                      <a:endParaRPr lang="en-US" sz="12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350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Update</a:t>
                      </a:r>
                      <a:r>
                        <a:rPr lang="en-US" sz="1200" baseline="0" noProof="0" dirty="0">
                          <a:latin typeface="Trebuchet MS" panose="020B0603020202020204" pitchFamily="34" charset="0"/>
                        </a:rPr>
                        <a:t> (type change)</a:t>
                      </a:r>
                    </a:p>
                    <a:p>
                      <a:r>
                        <a:rPr lang="en-US" sz="900" baseline="0" noProof="0" dirty="0">
                          <a:latin typeface="Trebuchet MS" panose="020B0603020202020204" pitchFamily="34" charset="0"/>
                        </a:rPr>
                        <a:t>Tapped </a:t>
                      </a:r>
                      <a:r>
                        <a:rPr lang="en-US" sz="900" baseline="0" noProof="0" dirty="0">
                          <a:latin typeface="Trebuchet MS" panose="020B0603020202020204" pitchFamily="34" charset="0"/>
                          <a:sym typeface="Wingdings" panose="05000000000000000000" pitchFamily="2" charset="2"/>
                        </a:rPr>
                        <a:t> Counter bored</a:t>
                      </a:r>
                      <a:endParaRPr lang="en-US" sz="900" i="1" noProof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3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Update</a:t>
                      </a:r>
                      <a:r>
                        <a:rPr lang="en-US" sz="1200" kern="1200" baseline="0" noProof="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(type update)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900" baseline="0" noProof="0" dirty="0">
                          <a:latin typeface="Trebuchet MS" panose="020B0603020202020204" pitchFamily="34" charset="0"/>
                        </a:rPr>
                        <a:t>M4 </a:t>
                      </a:r>
                      <a:r>
                        <a:rPr lang="en-US" sz="900" baseline="0" noProof="0" dirty="0">
                          <a:latin typeface="Trebuchet MS" panose="020B0603020202020204" pitchFamily="34" charset="0"/>
                          <a:sym typeface="Wingdings" panose="05000000000000000000" pitchFamily="2" charset="2"/>
                        </a:rPr>
                        <a:t> M6</a:t>
                      </a:r>
                      <a:endParaRPr lang="en-US" sz="900" i="1" noProof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1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Update</a:t>
                      </a:r>
                      <a:r>
                        <a:rPr lang="en-US" sz="1200" baseline="0" noProof="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200" kern="1200" baseline="0" noProof="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(add hole inside existing group)</a:t>
                      </a:r>
                    </a:p>
                    <a:p>
                      <a:r>
                        <a:rPr lang="en-US" sz="800" noProof="0" dirty="0">
                          <a:latin typeface="Trebuchet MS" panose="020B0603020202020204" pitchFamily="34" charset="0"/>
                        </a:rPr>
                        <a:t>Catia V5:</a:t>
                      </a:r>
                      <a:r>
                        <a:rPr lang="en-US" sz="800" baseline="0" noProof="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800" noProof="0" dirty="0">
                          <a:latin typeface="Trebuchet MS" panose="020B0603020202020204" pitchFamily="34" charset="0"/>
                        </a:rPr>
                        <a:t>Need to delete existing tool</a:t>
                      </a:r>
                      <a:r>
                        <a:rPr lang="en-US" sz="800" baseline="0" noProof="0" dirty="0">
                          <a:latin typeface="Trebuchet MS" panose="020B0603020202020204" pitchFamily="34" charset="0"/>
                        </a:rPr>
                        <a:t>path </a:t>
                      </a:r>
                      <a:r>
                        <a:rPr lang="en-US" sz="800" noProof="0" dirty="0">
                          <a:latin typeface="Trebuchet MS" panose="020B0603020202020204" pitchFamily="34" charset="0"/>
                        </a:rPr>
                        <a:t>and to create toolpath</a:t>
                      </a:r>
                    </a:p>
                    <a:p>
                      <a:r>
                        <a:rPr lang="en-US" sz="800" kern="1200" baseline="0" noProof="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NX: </a:t>
                      </a:r>
                      <a:r>
                        <a:rPr lang="en-US" sz="800" noProof="0" dirty="0">
                          <a:latin typeface="Trebuchet MS" panose="020B0603020202020204" pitchFamily="34" charset="0"/>
                        </a:rPr>
                        <a:t>Need to delete existing tool</a:t>
                      </a:r>
                      <a:r>
                        <a:rPr lang="en-US" sz="800" baseline="0" noProof="0" dirty="0">
                          <a:latin typeface="Trebuchet MS" panose="020B0603020202020204" pitchFamily="34" charset="0"/>
                        </a:rPr>
                        <a:t>path </a:t>
                      </a:r>
                      <a:r>
                        <a:rPr lang="en-US" sz="800" noProof="0" dirty="0">
                          <a:latin typeface="Trebuchet MS" panose="020B0603020202020204" pitchFamily="34" charset="0"/>
                        </a:rPr>
                        <a:t>and to create toolpath</a:t>
                      </a:r>
                      <a:r>
                        <a:rPr lang="en-US" sz="800" kern="1200" baseline="0" noProof="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en-US" sz="700" i="1" noProof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85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Update</a:t>
                      </a:r>
                      <a:r>
                        <a:rPr lang="en-US" sz="1200" baseline="0" noProof="0" dirty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en-US" sz="1200" kern="1200" baseline="0" noProof="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(add new hole)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446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Update</a:t>
                      </a:r>
                      <a:r>
                        <a:rPr lang="en-US" sz="1200" baseline="0" noProof="0" dirty="0">
                          <a:latin typeface="Trebuchet MS" panose="020B0603020202020204" pitchFamily="34" charset="0"/>
                        </a:rPr>
                        <a:t> (Delete Hole)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700" kern="1200" baseline="0" noProof="0" dirty="0">
                          <a:solidFill>
                            <a:schemeClr val="dk1"/>
                          </a:solidFill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NX: </a:t>
                      </a:r>
                      <a:r>
                        <a:rPr lang="en-US" sz="700" noProof="0" dirty="0">
                          <a:latin typeface="Trebuchet MS" panose="020B0603020202020204" pitchFamily="34" charset="0"/>
                        </a:rPr>
                        <a:t>Need to delete all existing tool</a:t>
                      </a:r>
                      <a:r>
                        <a:rPr lang="en-US" sz="700" baseline="0" noProof="0" dirty="0">
                          <a:latin typeface="Trebuchet MS" panose="020B0603020202020204" pitchFamily="34" charset="0"/>
                        </a:rPr>
                        <a:t> path</a:t>
                      </a:r>
                      <a:endParaRPr lang="en-US" sz="700" kern="1200" baseline="0" noProof="0" dirty="0">
                        <a:solidFill>
                          <a:schemeClr val="dk1"/>
                        </a:solidFill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1746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3" name="L-Shape 4"/>
          <p:cNvSpPr/>
          <p:nvPr/>
        </p:nvSpPr>
        <p:spPr>
          <a:xfrm rot="18772178">
            <a:off x="6169848" y="2500268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14" name="L-Shape 8"/>
          <p:cNvSpPr/>
          <p:nvPr/>
        </p:nvSpPr>
        <p:spPr>
          <a:xfrm rot="19078578">
            <a:off x="6156232" y="4328649"/>
            <a:ext cx="268057" cy="144067"/>
          </a:xfrm>
          <a:prstGeom prst="corner">
            <a:avLst/>
          </a:prstGeom>
          <a:solidFill>
            <a:srgbClr val="FF33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7481731" y="2503077"/>
            <a:ext cx="251730" cy="3412062"/>
          </a:xfrm>
          <a:prstGeom prst="rect">
            <a:avLst/>
          </a:prstGeom>
          <a:solidFill>
            <a:srgbClr val="FF552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/>
              <a:t>Testing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62617" y="2511165"/>
            <a:ext cx="396670" cy="340397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/>
              <a:t>Under development Datakit</a:t>
            </a:r>
          </a:p>
        </p:txBody>
      </p:sp>
      <p:sp>
        <p:nvSpPr>
          <p:cNvPr id="18" name="Multiply 10"/>
          <p:cNvSpPr/>
          <p:nvPr/>
        </p:nvSpPr>
        <p:spPr>
          <a:xfrm>
            <a:off x="6066471" y="3599692"/>
            <a:ext cx="409423" cy="320120"/>
          </a:xfrm>
          <a:prstGeom prst="mathMultiply">
            <a:avLst>
              <a:gd name="adj1" fmla="val 1498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9A4"/>
              </a:solidFill>
            </a:endParaRPr>
          </a:p>
        </p:txBody>
      </p:sp>
      <p:sp>
        <p:nvSpPr>
          <p:cNvPr id="20" name="L-Shape 4"/>
          <p:cNvSpPr/>
          <p:nvPr/>
        </p:nvSpPr>
        <p:spPr>
          <a:xfrm rot="18772178">
            <a:off x="6803718" y="2496317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1" name="L-Shape 4"/>
          <p:cNvSpPr/>
          <p:nvPr/>
        </p:nvSpPr>
        <p:spPr>
          <a:xfrm rot="18772178">
            <a:off x="6184442" y="2862569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2" name="L-Shape 4"/>
          <p:cNvSpPr/>
          <p:nvPr/>
        </p:nvSpPr>
        <p:spPr>
          <a:xfrm rot="18772178">
            <a:off x="6803717" y="2889642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3" name="L-Shape 4"/>
          <p:cNvSpPr/>
          <p:nvPr/>
        </p:nvSpPr>
        <p:spPr>
          <a:xfrm rot="18772178">
            <a:off x="6167554" y="3245963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4" name="L-Shape 4"/>
          <p:cNvSpPr/>
          <p:nvPr/>
        </p:nvSpPr>
        <p:spPr>
          <a:xfrm rot="18772178">
            <a:off x="6785306" y="3253024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5" name="L-Shape 4"/>
          <p:cNvSpPr/>
          <p:nvPr/>
        </p:nvSpPr>
        <p:spPr>
          <a:xfrm rot="18772178">
            <a:off x="6184443" y="4909184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6" name="L-Shape 4"/>
          <p:cNvSpPr/>
          <p:nvPr/>
        </p:nvSpPr>
        <p:spPr>
          <a:xfrm rot="18772178">
            <a:off x="6184442" y="5326185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27" name="L-Shape 4"/>
          <p:cNvSpPr/>
          <p:nvPr/>
        </p:nvSpPr>
        <p:spPr>
          <a:xfrm rot="18772178">
            <a:off x="6785306" y="5736302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pic>
        <p:nvPicPr>
          <p:cNvPr id="28" name="Picture 2" descr="http://www.3dweave.com/images/var/albums/Icone_main/icone_main.jpg?m=133070362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94" y="4241186"/>
            <a:ext cx="251782" cy="31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www.3dweave.com/images/var/albums/Icone_main/icone_main.jpg?m=133070362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176" y="4857182"/>
            <a:ext cx="251782" cy="31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3dweave.com/images/var/albums/Icone_main/icone_main.jpg?m=133070362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483" y="5260125"/>
            <a:ext cx="251782" cy="31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Table 3"/>
          <p:cNvGraphicFramePr>
            <a:graphicFrameLocks noGrp="1"/>
          </p:cNvGraphicFramePr>
          <p:nvPr/>
        </p:nvGraphicFramePr>
        <p:xfrm>
          <a:off x="8688288" y="2086174"/>
          <a:ext cx="3430956" cy="31507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70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61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89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2401">
                <a:tc>
                  <a:txBody>
                    <a:bodyPr/>
                    <a:lstStyle/>
                    <a:p>
                      <a:pPr algn="ctr"/>
                      <a:r>
                        <a:rPr lang="fr-FR" sz="1600" noProof="0" dirty="0" err="1"/>
                        <a:t>Milling</a:t>
                      </a:r>
                      <a:r>
                        <a:rPr lang="fr-FR" sz="1600" noProof="0" dirty="0"/>
                        <a:t> Faces</a:t>
                      </a:r>
                      <a:endParaRPr lang="en-US" sz="1600" noProof="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Catia</a:t>
                      </a:r>
                      <a:r>
                        <a:rPr lang="fr-FR" sz="1400" dirty="0"/>
                        <a:t> V5</a:t>
                      </a:r>
                      <a:endParaRPr lang="en-US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NX</a:t>
                      </a:r>
                      <a:endParaRPr lang="en-US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Catia</a:t>
                      </a:r>
                      <a:r>
                        <a:rPr lang="fr-FR" sz="1400" dirty="0"/>
                        <a:t> V6</a:t>
                      </a:r>
                      <a:endParaRPr lang="en-US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Creo</a:t>
                      </a:r>
                      <a:endParaRPr lang="en-US" sz="1400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409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Part Update (dimension)</a:t>
                      </a:r>
                    </a:p>
                    <a:p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Part 1 </a:t>
                      </a:r>
                      <a:r>
                        <a:rPr lang="en-US" sz="1200" noProof="0" dirty="0">
                          <a:latin typeface="Trebuchet MS" panose="020B0603020202020204" pitchFamily="34" charset="0"/>
                          <a:sym typeface="Wingdings" panose="05000000000000000000" pitchFamily="2" charset="2"/>
                        </a:rPr>
                        <a:t> Part 2</a:t>
                      </a:r>
                      <a:endParaRPr lang="en-US" sz="1200" noProof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Part Update </a:t>
                      </a:r>
                      <a:r>
                        <a:rPr lang="en-US" sz="1200" baseline="0" noProof="0" dirty="0">
                          <a:latin typeface="Trebuchet MS" panose="020B0603020202020204" pitchFamily="34" charset="0"/>
                        </a:rPr>
                        <a:t>topology</a:t>
                      </a:r>
                    </a:p>
                    <a:p>
                      <a:r>
                        <a:rPr lang="en-US" sz="1200" baseline="0" noProof="0" dirty="0">
                          <a:latin typeface="Trebuchet MS" panose="020B0603020202020204" pitchFamily="34" charset="0"/>
                        </a:rPr>
                        <a:t>Part 1 </a:t>
                      </a:r>
                      <a:r>
                        <a:rPr lang="en-US" sz="1200" baseline="0" noProof="0" dirty="0">
                          <a:latin typeface="Trebuchet MS" panose="020B0603020202020204" pitchFamily="34" charset="0"/>
                          <a:sym typeface="Wingdings" panose="05000000000000000000" pitchFamily="2" charset="2"/>
                        </a:rPr>
                        <a:t> Part 3</a:t>
                      </a:r>
                      <a:endParaRPr lang="en-US" sz="1200" noProof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latin typeface="Trebuchet MS" panose="020B0603020202020204" pitchFamily="34" charset="0"/>
                        </a:rPr>
                        <a:t>Turning</a:t>
                      </a:r>
                      <a:r>
                        <a:rPr lang="en-US" sz="1200" baseline="0" noProof="0" dirty="0">
                          <a:latin typeface="Trebuchet MS" panose="020B0603020202020204" pitchFamily="34" charset="0"/>
                        </a:rPr>
                        <a:t> part (Revolution section)</a:t>
                      </a:r>
                      <a:endParaRPr lang="en-US" sz="1200" noProof="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" name="Picture 2" descr="http://upload.wikimedia.org/wikipedia/commons/thumb/7/7c/A14.svg/577px-A14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479" y="3857170"/>
            <a:ext cx="464528" cy="40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upload.wikimedia.org/wikipedia/commons/thumb/7/7c/A14.svg/577px-A14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5" y="3852427"/>
            <a:ext cx="464528" cy="40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L-Shape 4"/>
          <p:cNvSpPr/>
          <p:nvPr/>
        </p:nvSpPr>
        <p:spPr>
          <a:xfrm rot="18772178">
            <a:off x="9933449" y="2955799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37" name="L-Shape 4"/>
          <p:cNvSpPr/>
          <p:nvPr/>
        </p:nvSpPr>
        <p:spPr>
          <a:xfrm rot="18772178">
            <a:off x="10501970" y="2962721"/>
            <a:ext cx="253523" cy="167953"/>
          </a:xfrm>
          <a:prstGeom prst="corner">
            <a:avLst>
              <a:gd name="adj1" fmla="val 33519"/>
              <a:gd name="adj2" fmla="val 34379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5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072815" y="2730330"/>
            <a:ext cx="295576" cy="2412867"/>
          </a:xfrm>
          <a:prstGeom prst="rect">
            <a:avLst/>
          </a:prstGeom>
          <a:solidFill>
            <a:srgbClr val="FF552D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dirty="0"/>
              <a:t>Testing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616371" y="2736198"/>
            <a:ext cx="396670" cy="243678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GB" sz="1600" dirty="0"/>
              <a:t>Under development Datakit</a:t>
            </a:r>
          </a:p>
        </p:txBody>
      </p:sp>
      <p:sp>
        <p:nvSpPr>
          <p:cNvPr id="41" name="Multiply 10"/>
          <p:cNvSpPr/>
          <p:nvPr/>
        </p:nvSpPr>
        <p:spPr>
          <a:xfrm>
            <a:off x="6671661" y="3595684"/>
            <a:ext cx="409423" cy="320120"/>
          </a:xfrm>
          <a:prstGeom prst="mathMultiply">
            <a:avLst>
              <a:gd name="adj1" fmla="val 1498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9A4"/>
              </a:solidFill>
            </a:endParaRPr>
          </a:p>
        </p:txBody>
      </p:sp>
      <p:sp>
        <p:nvSpPr>
          <p:cNvPr id="42" name="Multiply 10"/>
          <p:cNvSpPr/>
          <p:nvPr/>
        </p:nvSpPr>
        <p:spPr>
          <a:xfrm>
            <a:off x="6066471" y="5690165"/>
            <a:ext cx="409423" cy="320120"/>
          </a:xfrm>
          <a:prstGeom prst="mathMultiply">
            <a:avLst>
              <a:gd name="adj1" fmla="val 1498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9A4"/>
              </a:solidFill>
            </a:endParaRPr>
          </a:p>
        </p:txBody>
      </p:sp>
      <p:sp>
        <p:nvSpPr>
          <p:cNvPr id="43" name="Multiply 10"/>
          <p:cNvSpPr/>
          <p:nvPr/>
        </p:nvSpPr>
        <p:spPr>
          <a:xfrm>
            <a:off x="9874028" y="4713453"/>
            <a:ext cx="409423" cy="320120"/>
          </a:xfrm>
          <a:prstGeom prst="mathMultiply">
            <a:avLst>
              <a:gd name="adj1" fmla="val 1498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9A4"/>
              </a:solidFill>
            </a:endParaRPr>
          </a:p>
        </p:txBody>
      </p:sp>
      <p:sp>
        <p:nvSpPr>
          <p:cNvPr id="44" name="Multiply 10"/>
          <p:cNvSpPr/>
          <p:nvPr/>
        </p:nvSpPr>
        <p:spPr>
          <a:xfrm>
            <a:off x="10442751" y="4711866"/>
            <a:ext cx="409423" cy="320120"/>
          </a:xfrm>
          <a:prstGeom prst="mathMultiply">
            <a:avLst>
              <a:gd name="adj1" fmla="val 1498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9A4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5088" y="3457775"/>
            <a:ext cx="2635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Available with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Catia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V5,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Catia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3DEXPERIENCE (V6), </a:t>
            </a:r>
          </a:p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NX and </a:t>
            </a:r>
            <a:r>
              <a:rPr lang="en-GB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Creo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49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074857"/>
            <a:ext cx="2160240" cy="83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2"/>
          <p:cNvSpPr txBox="1"/>
          <p:nvPr/>
        </p:nvSpPr>
        <p:spPr>
          <a:xfrm>
            <a:off x="1667920" y="1121733"/>
            <a:ext cx="687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Link with application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EDM Expert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from AgieCharmilles.</a:t>
            </a:r>
            <a:endParaRPr lang="en-GB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45140" y="2253240"/>
            <a:ext cx="99553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EDM-Expert application has several objectives:</a:t>
            </a:r>
          </a:p>
          <a:p>
            <a:pPr algn="just"/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algn="just"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Enable the CAD/CAM users to accede to the AgieCharmilles data and build « ready to use» machining strategies</a:t>
            </a:r>
          </a:p>
          <a:p>
            <a:pPr algn="just"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Centralize the access to AgieCharmilles machines thanks to a unique interface</a:t>
            </a:r>
          </a:p>
          <a:p>
            <a:pPr algn="just">
              <a:buFontTx/>
              <a:buChar char="-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Provide an easy interface for CAD/CAM users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0821" y="5354052"/>
            <a:ext cx="5705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 post-processor has been created to manage this application: 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E60_AgieCharmilles_EDM_Expert.SPE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 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01008"/>
            <a:ext cx="4644000" cy="297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45140" y="3705675"/>
            <a:ext cx="62829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Principle: 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EDM-Expert interface will provide simple functions to define the machining requirements and the target machine options </a:t>
            </a: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The interface will deal with the several EDM-Experts according to the machine model and specific interfaces and provide the required data to the CAM/CAM </a:t>
            </a:r>
          </a:p>
        </p:txBody>
      </p:sp>
      <p:sp>
        <p:nvSpPr>
          <p:cNvPr id="11" name="Rounded Rectangle 37"/>
          <p:cNvSpPr/>
          <p:nvPr/>
        </p:nvSpPr>
        <p:spPr>
          <a:xfrm>
            <a:off x="248524" y="1047650"/>
            <a:ext cx="1382980" cy="778098"/>
          </a:xfrm>
          <a:prstGeom prst="roundRect">
            <a:avLst/>
          </a:prstGeom>
          <a:solidFill>
            <a:srgbClr val="2DB52D"/>
          </a:solidFill>
          <a:ln>
            <a:solidFill>
              <a:srgbClr val="2DB5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AgieCharmilles</a:t>
            </a:r>
            <a:r>
              <a:rPr lang="en-GB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EDM Expert</a:t>
            </a:r>
          </a:p>
        </p:txBody>
      </p:sp>
      <p:sp>
        <p:nvSpPr>
          <p:cNvPr id="13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V – Description of Options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9954"/>
            <a:ext cx="12192000" cy="1825855"/>
          </a:xfrm>
          <a:prstGeom prst="rect">
            <a:avLst/>
          </a:prstGeom>
        </p:spPr>
      </p:pic>
      <p:sp>
        <p:nvSpPr>
          <p:cNvPr id="6" name="Titre 1"/>
          <p:cNvSpPr txBox="1"/>
          <p:nvPr/>
        </p:nvSpPr>
        <p:spPr>
          <a:xfrm>
            <a:off x="119336" y="2492896"/>
            <a:ext cx="11912824" cy="7780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defPPr>
              <a:defRPr lang="en-MU"/>
            </a:defPPr>
            <a:lvl1pPr algn="ctr" defTabSz="914400" eaLnBrk="1" latinLnBrk="0" hangingPunct="1">
              <a:buNone/>
              <a:defRPr sz="4000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VI – Stand-Alone / Plug-in Solutions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re 1"/>
          <p:cNvSpPr txBox="1"/>
          <p:nvPr/>
        </p:nvSpPr>
        <p:spPr>
          <a:xfrm>
            <a:off x="3065748" y="171679"/>
            <a:ext cx="6060504" cy="7780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fr-FR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GO2cam for SolidWorks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94084" y="1382586"/>
            <a:ext cx="82146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The CAM software integrated in SolidWorks, developed by GO2cam International.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73" y="2200769"/>
            <a:ext cx="7036392" cy="46066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6" y="1286527"/>
            <a:ext cx="3822198" cy="5467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02850" y="2420888"/>
            <a:ext cx="4038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Enjoy all the benefits of GO2cam inside the most famous CAD software!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Full integration,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Powerful 3D CAD functions,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Work possible only on 1 SW part, not assemblies.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8821" y="5807047"/>
            <a:ext cx="3712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*** IMPORTANT *** The user must be owner of an official SolidWorks license. Plug-in GO2cam for SolidWorks can only be started through SolidWorks interface. </a:t>
            </a:r>
            <a:endParaRPr lang="fr-FR" sz="1200" i="1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88640"/>
            <a:ext cx="1039616" cy="1080120"/>
          </a:xfrm>
          <a:prstGeom prst="rect">
            <a:avLst/>
          </a:prstGeom>
        </p:spPr>
      </p:pic>
      <p:sp>
        <p:nvSpPr>
          <p:cNvPr id="49" name="Titre 1"/>
          <p:cNvSpPr txBox="1"/>
          <p:nvPr/>
        </p:nvSpPr>
        <p:spPr>
          <a:xfrm>
            <a:off x="3065748" y="171679"/>
            <a:ext cx="6060504" cy="77809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en-MU"/>
            </a:defPPr>
            <a:lvl1pPr algn="ctr">
              <a:buNone/>
              <a:defRPr sz="4400" b="1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GO2designer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2149817"/>
            <a:ext cx="730004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974931" y="1494825"/>
            <a:ext cx="9169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The stand-alone software solution developed by GO2cam International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1496" y="2894575"/>
            <a:ext cx="376832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GO2designer is dedicated to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preparation of files before CAM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programming: 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Import of CAD files</a:t>
            </a:r>
          </a:p>
          <a:p>
            <a:pPr marL="285750" indent="-285750">
              <a:buFontTx/>
              <a:buChar char="-"/>
            </a:pP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Creation of symbols</a:t>
            </a:r>
          </a:p>
          <a:p>
            <a:pPr marL="285750" indent="-285750">
              <a:buFontTx/>
              <a:buChar char="-"/>
            </a:pP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Design of geometry</a:t>
            </a:r>
          </a:p>
          <a:p>
            <a:pPr marL="285750" indent="-285750">
              <a:buFontTx/>
              <a:buChar char="-"/>
            </a:pP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Design of layout of the file for printing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424592" y="58614"/>
            <a:ext cx="767408" cy="778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6" y="1497746"/>
            <a:ext cx="2170363" cy="335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0537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re 1"/>
          <p:cNvSpPr txBox="1"/>
          <p:nvPr/>
        </p:nvSpPr>
        <p:spPr>
          <a:xfrm>
            <a:off x="3065748" y="171679"/>
            <a:ext cx="6060504" cy="778098"/>
          </a:xfrm>
          <a:prstGeom prst="rect">
            <a:avLst/>
          </a:prstGeom>
          <a:solidFill>
            <a:srgbClr val="C1392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>
            <a:defPPr>
              <a:defRPr lang="fr-FR"/>
            </a:defPPr>
            <a:lvl1pPr algn="ctr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GO2operator </a:t>
            </a:r>
          </a:p>
        </p:txBody>
      </p:sp>
      <p:sp>
        <p:nvSpPr>
          <p:cNvPr id="9" name="Rectangle à coins arrondis 6"/>
          <p:cNvSpPr/>
          <p:nvPr/>
        </p:nvSpPr>
        <p:spPr>
          <a:xfrm>
            <a:off x="7002924" y="4123378"/>
            <a:ext cx="4352532" cy="671024"/>
          </a:xfrm>
          <a:prstGeom prst="roundRect">
            <a:avLst/>
          </a:prstGeom>
          <a:ln w="158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>
              <a:solidFill>
                <a:schemeClr val="bg1"/>
              </a:solidFill>
            </a:endParaRPr>
          </a:p>
        </p:txBody>
      </p:sp>
      <p:sp>
        <p:nvSpPr>
          <p:cNvPr id="10" name="Rectangle à coins arrondis 30"/>
          <p:cNvSpPr/>
          <p:nvPr/>
        </p:nvSpPr>
        <p:spPr>
          <a:xfrm>
            <a:off x="7395016" y="2611210"/>
            <a:ext cx="3329959" cy="1080120"/>
          </a:xfrm>
          <a:prstGeom prst="roundRect">
            <a:avLst/>
          </a:prstGeom>
          <a:solidFill>
            <a:schemeClr val="bg1"/>
          </a:solidFill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2400" dirty="0">
                <a:solidFill>
                  <a:srgbClr val="C00000"/>
                </a:solidFill>
              </a:rPr>
              <a:t>CAM-User</a:t>
            </a:r>
          </a:p>
        </p:txBody>
      </p:sp>
      <p:sp>
        <p:nvSpPr>
          <p:cNvPr id="12" name="Rectangle à coins arrondis 31"/>
          <p:cNvSpPr/>
          <p:nvPr/>
        </p:nvSpPr>
        <p:spPr>
          <a:xfrm>
            <a:off x="9339232" y="4244216"/>
            <a:ext cx="1944216" cy="44358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tx1"/>
                </a:solidFill>
              </a:rPr>
              <a:t>CAM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tx1"/>
                </a:solidFill>
              </a:rPr>
              <a:t>File</a:t>
            </a:r>
          </a:p>
        </p:txBody>
      </p:sp>
      <p:sp>
        <p:nvSpPr>
          <p:cNvPr id="13" name="Rectangle à coins arrondis 32"/>
          <p:cNvSpPr/>
          <p:nvPr/>
        </p:nvSpPr>
        <p:spPr>
          <a:xfrm>
            <a:off x="7395016" y="5203498"/>
            <a:ext cx="3329959" cy="1105822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5A7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2200" dirty="0">
                <a:solidFill>
                  <a:srgbClr val="5A7E97"/>
                </a:solidFill>
              </a:rPr>
              <a:t>CNC Operator</a:t>
            </a:r>
          </a:p>
        </p:txBody>
      </p:sp>
      <p:pic>
        <p:nvPicPr>
          <p:cNvPr id="14" name="Picture 2" descr="C:\Users\Administrateur\Desktop\Icones\responsable atelier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31" y="2786286"/>
            <a:ext cx="628676" cy="64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à coins arrondis 48"/>
          <p:cNvSpPr/>
          <p:nvPr/>
        </p:nvSpPr>
        <p:spPr>
          <a:xfrm>
            <a:off x="7074932" y="4244216"/>
            <a:ext cx="2088232" cy="443585"/>
          </a:xfrm>
          <a:prstGeom prst="roundRect">
            <a:avLst/>
          </a:prstGeom>
          <a:solidFill>
            <a:srgbClr val="5A7E9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dirty="0">
                <a:solidFill>
                  <a:schemeClr val="bg1"/>
                </a:solidFill>
              </a:rPr>
              <a:t>Modified CAM Project</a:t>
            </a:r>
          </a:p>
        </p:txBody>
      </p:sp>
      <p:pic>
        <p:nvPicPr>
          <p:cNvPr id="16" name="Image 4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92" y="5389213"/>
            <a:ext cx="616020" cy="659294"/>
          </a:xfrm>
          <a:prstGeom prst="rect">
            <a:avLst/>
          </a:prstGeom>
        </p:spPr>
      </p:pic>
      <p:pic>
        <p:nvPicPr>
          <p:cNvPr id="19" name="Picture 4" descr="P:\GO2cam Libraries\Marketing\Logos\004_Logo GO2operator\GO2operat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00" y="5598307"/>
            <a:ext cx="2610125" cy="61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2956" y="3145645"/>
            <a:ext cx="1912214" cy="339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Flèche : courbe vers la droite 22"/>
          <p:cNvSpPr/>
          <p:nvPr/>
        </p:nvSpPr>
        <p:spPr>
          <a:xfrm rot="10800000">
            <a:off x="10855290" y="2990124"/>
            <a:ext cx="1073358" cy="2861446"/>
          </a:xfrm>
          <a:prstGeom prst="curvedRightArrow">
            <a:avLst/>
          </a:prstGeom>
          <a:solidFill>
            <a:srgbClr val="5A7E97"/>
          </a:solidFill>
          <a:ln>
            <a:solidFill>
              <a:srgbClr val="5A7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Flèche : courbe vers la droite 23"/>
          <p:cNvSpPr/>
          <p:nvPr/>
        </p:nvSpPr>
        <p:spPr>
          <a:xfrm>
            <a:off x="6190010" y="2997746"/>
            <a:ext cx="1073358" cy="2853824"/>
          </a:xfrm>
          <a:prstGeom prst="curvedRightArrow">
            <a:avLst/>
          </a:prstGeom>
          <a:solidFill>
            <a:srgbClr val="5A7E97"/>
          </a:solidFill>
          <a:ln>
            <a:solidFill>
              <a:srgbClr val="5A7E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73" b="97727" l="0" r="935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182309">
            <a:off x="7528013" y="1476517"/>
            <a:ext cx="358588" cy="3805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9" y="3035954"/>
            <a:ext cx="5102398" cy="3633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999656" y="1209115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GO2operator is a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solution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for an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efficient communication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between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CAM programmer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and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CNC operator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 Now available with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touchscreen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48819" y="2089682"/>
            <a:ext cx="51023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CAM programmer defines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administration rights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of the CNC operator.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Modifications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made by the operator (when saved) are then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automatically sent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to the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programmer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9" y="1260199"/>
            <a:ext cx="2557936" cy="6006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/>
          <p:nvPr/>
        </p:nvSpPr>
        <p:spPr>
          <a:xfrm>
            <a:off x="35496" y="177463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II – Common Features</a:t>
            </a:r>
          </a:p>
        </p:txBody>
      </p:sp>
      <p:sp>
        <p:nvSpPr>
          <p:cNvPr id="20" name="TextBox 27"/>
          <p:cNvSpPr txBox="1"/>
          <p:nvPr/>
        </p:nvSpPr>
        <p:spPr>
          <a:xfrm>
            <a:off x="191344" y="1120788"/>
            <a:ext cx="366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Working Environments</a:t>
            </a:r>
          </a:p>
        </p:txBody>
      </p:sp>
      <p:sp>
        <p:nvSpPr>
          <p:cNvPr id="26" name="Rectangle 38"/>
          <p:cNvSpPr>
            <a:spLocks noChangeArrowheads="1"/>
          </p:cNvSpPr>
          <p:nvPr/>
        </p:nvSpPr>
        <p:spPr bwMode="auto">
          <a:xfrm>
            <a:off x="839416" y="1916832"/>
            <a:ext cx="3733836" cy="7780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/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Layout Design / Dimensioning</a:t>
            </a:r>
          </a:p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Dimensioning, titles blocks creation, standard workshop document, hatching, layout of solids…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6" y="1976286"/>
            <a:ext cx="564214" cy="56421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6" y="3412652"/>
            <a:ext cx="564214" cy="564214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6" y="4849018"/>
            <a:ext cx="571541" cy="564214"/>
          </a:xfrm>
          <a:prstGeom prst="rect">
            <a:avLst/>
          </a:prstGeom>
        </p:spPr>
      </p:pic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839417" y="3318570"/>
            <a:ext cx="4186878" cy="108657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/>
            <a:r>
              <a:rPr lang="en-GB" sz="1600" b="1" dirty="0">
                <a:solidFill>
                  <a:srgbClr val="4A4A4A"/>
                </a:solidFill>
                <a:latin typeface="Trebuchet MS" panose="020B0603020202020204" pitchFamily="34" charset="0"/>
              </a:rPr>
              <a:t>Forming Tools / Tools Library</a:t>
            </a:r>
            <a:endParaRPr lang="en-GB" sz="1400" b="1" dirty="0">
              <a:solidFill>
                <a:srgbClr val="4A4A4A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Creation of toolholders and tools from 2D design</a:t>
            </a:r>
          </a:p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Creation of forming tools</a:t>
            </a:r>
          </a:p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Definition of tools families…</a:t>
            </a:r>
          </a:p>
        </p:txBody>
      </p:sp>
      <p:sp>
        <p:nvSpPr>
          <p:cNvPr id="33" name="Rectangle 38"/>
          <p:cNvSpPr>
            <a:spLocks noChangeArrowheads="1"/>
          </p:cNvSpPr>
          <p:nvPr/>
        </p:nvSpPr>
        <p:spPr bwMode="auto">
          <a:xfrm>
            <a:off x="839416" y="4747181"/>
            <a:ext cx="3522799" cy="7678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algn="just"/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Clamping / Toolholders</a:t>
            </a:r>
          </a:p>
          <a:p>
            <a:pPr algn="just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Creation of symbols: clamping elements, toolholders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722" y="1816969"/>
            <a:ext cx="7111500" cy="4166895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4821757" y="4682974"/>
            <a:ext cx="2232248" cy="6480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/>
          <p:nvPr/>
        </p:nvSpPr>
        <p:spPr>
          <a:xfrm>
            <a:off x="35496" y="172567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II – Included Features</a:t>
            </a:r>
          </a:p>
        </p:txBody>
      </p:sp>
      <p:sp>
        <p:nvSpPr>
          <p:cNvPr id="4" name="TextBox 27"/>
          <p:cNvSpPr txBox="1"/>
          <p:nvPr/>
        </p:nvSpPr>
        <p:spPr>
          <a:xfrm>
            <a:off x="558390" y="1124744"/>
            <a:ext cx="649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Documentation</a:t>
            </a:r>
          </a:p>
        </p:txBody>
      </p:sp>
      <p:sp>
        <p:nvSpPr>
          <p:cNvPr id="5" name="TextBox 29"/>
          <p:cNvSpPr txBox="1"/>
          <p:nvPr/>
        </p:nvSpPr>
        <p:spPr>
          <a:xfrm>
            <a:off x="2887119" y="1822861"/>
            <a:ext cx="26169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Workshop Documentation </a:t>
            </a: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(needs MS Excel</a:t>
            </a:r>
            <a:r>
              <a:rPr lang="en-GB" sz="1100" i="1" baseline="420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®</a:t>
            </a:r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)</a:t>
            </a:r>
            <a:endParaRPr lang="en-GB" sz="1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91" y="2628700"/>
            <a:ext cx="2316057" cy="329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641" y="2624074"/>
            <a:ext cx="2194241" cy="3109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903694" y="1806074"/>
            <a:ext cx="1792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3D PDF Workshop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Documentation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838" y="1873409"/>
            <a:ext cx="465003" cy="455885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84" y="1836087"/>
            <a:ext cx="465003" cy="46319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20" y="3752487"/>
            <a:ext cx="2122380" cy="3019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 : coins arrondis 9"/>
          <p:cNvSpPr/>
          <p:nvPr/>
        </p:nvSpPr>
        <p:spPr>
          <a:xfrm>
            <a:off x="2135560" y="1707719"/>
            <a:ext cx="3176532" cy="720618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 : coins arrondis 21"/>
          <p:cNvSpPr/>
          <p:nvPr/>
        </p:nvSpPr>
        <p:spPr>
          <a:xfrm>
            <a:off x="7338764" y="1707719"/>
            <a:ext cx="2123370" cy="720618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09" y="3308237"/>
            <a:ext cx="2980403" cy="1890715"/>
          </a:xfrm>
          <a:prstGeom prst="rect">
            <a:avLst/>
          </a:prstGeom>
        </p:spPr>
      </p:pic>
      <p:sp>
        <p:nvSpPr>
          <p:cNvPr id="3" name="Titre 1"/>
          <p:cNvSpPr txBox="1"/>
          <p:nvPr/>
        </p:nvSpPr>
        <p:spPr>
          <a:xfrm>
            <a:off x="35496" y="172567"/>
            <a:ext cx="12156504" cy="77809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>
                    <a:lumMod val="50000"/>
                    <a:lumOff val="50000"/>
                  </a:schemeClr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sz="4000" dirty="0"/>
              <a:t>II – Included Features</a:t>
            </a:r>
          </a:p>
        </p:txBody>
      </p:sp>
      <p:sp>
        <p:nvSpPr>
          <p:cNvPr id="17" name="TextBox 27"/>
          <p:cNvSpPr txBox="1"/>
          <p:nvPr/>
        </p:nvSpPr>
        <p:spPr>
          <a:xfrm>
            <a:off x="558000" y="968220"/>
            <a:ext cx="3186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Post-processor</a:t>
            </a:r>
          </a:p>
        </p:txBody>
      </p:sp>
      <p:sp>
        <p:nvSpPr>
          <p:cNvPr id="19" name="TextBox 35"/>
          <p:cNvSpPr txBox="1"/>
          <p:nvPr/>
        </p:nvSpPr>
        <p:spPr>
          <a:xfrm>
            <a:off x="833870" y="1828758"/>
            <a:ext cx="29943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Turning : Fanuc, Siemens, Haas, …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Milling : Fanuc, Siemens,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Heidenhain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Haas, …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EDM : Fanuc, AGIE, Brother, 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Mistubishi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, …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833871" y="1559715"/>
            <a:ext cx="2893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Standard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Post-Processors</a:t>
            </a:r>
          </a:p>
        </p:txBody>
      </p:sp>
      <p:sp>
        <p:nvSpPr>
          <p:cNvPr id="23" name="Rectangle : coins arrondis 22"/>
          <p:cNvSpPr/>
          <p:nvPr/>
        </p:nvSpPr>
        <p:spPr>
          <a:xfrm>
            <a:off x="673741" y="1510087"/>
            <a:ext cx="3240000" cy="1703666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83" y="3689910"/>
            <a:ext cx="3124427" cy="2695890"/>
          </a:xfrm>
          <a:prstGeom prst="rect">
            <a:avLst/>
          </a:prstGeom>
        </p:spPr>
      </p:pic>
      <p:sp>
        <p:nvSpPr>
          <p:cNvPr id="24" name="TextBox 35"/>
          <p:cNvSpPr txBox="1"/>
          <p:nvPr/>
        </p:nvSpPr>
        <p:spPr>
          <a:xfrm>
            <a:off x="4938327" y="1828758"/>
            <a:ext cx="281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Tools to customize PP (syntax colouring, function list, …)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Online help for standard functions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…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4938327" y="1559715"/>
            <a:ext cx="2893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Specific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 Post-Processors</a:t>
            </a:r>
          </a:p>
        </p:txBody>
      </p:sp>
      <p:sp>
        <p:nvSpPr>
          <p:cNvPr id="26" name="Rectangle : coins arrondis 25"/>
          <p:cNvSpPr/>
          <p:nvPr/>
        </p:nvSpPr>
        <p:spPr>
          <a:xfrm>
            <a:off x="4799855" y="1510086"/>
            <a:ext cx="3240000" cy="1703665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extBox 35"/>
          <p:cNvSpPr txBox="1"/>
          <p:nvPr/>
        </p:nvSpPr>
        <p:spPr>
          <a:xfrm>
            <a:off x="8867868" y="1828758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Full machine package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- Post-processor</a:t>
            </a:r>
          </a:p>
          <a:p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- 3D simulation</a:t>
            </a:r>
          </a:p>
          <a:p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9"/>
          <p:cNvSpPr txBox="1"/>
          <p:nvPr/>
        </p:nvSpPr>
        <p:spPr>
          <a:xfrm>
            <a:off x="8867867" y="1559715"/>
            <a:ext cx="32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rPr>
              <a:t>Post-Processors Package</a:t>
            </a:r>
          </a:p>
        </p:txBody>
      </p:sp>
      <p:sp>
        <p:nvSpPr>
          <p:cNvPr id="29" name="Rectangle : coins arrondis 28"/>
          <p:cNvSpPr/>
          <p:nvPr/>
        </p:nvSpPr>
        <p:spPr>
          <a:xfrm>
            <a:off x="8729396" y="1510087"/>
            <a:ext cx="3240000" cy="1703664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055" y="3409435"/>
            <a:ext cx="3390645" cy="273260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80" y="4775737"/>
            <a:ext cx="2840955" cy="172927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44" y="4814865"/>
            <a:ext cx="3071664" cy="16510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/>
          <p:nvPr/>
        </p:nvSpPr>
        <p:spPr>
          <a:xfrm>
            <a:off x="119336" y="2492896"/>
            <a:ext cx="11912824" cy="7780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defPPr>
              <a:defRPr lang="en-MU"/>
            </a:defPPr>
            <a:lvl1pPr algn="ctr" defTabSz="914400" eaLnBrk="1" latinLnBrk="0" hangingPunct="1">
              <a:buNone/>
              <a:defRPr sz="4000">
                <a:solidFill>
                  <a:schemeClr val="bg1"/>
                </a:solidFill>
                <a:latin typeface="Sony Sketch EF" panose="020B0603020104020203" pitchFamily="34" charset="0"/>
                <a:ea typeface="+mj-ea"/>
                <a:cs typeface="Sony Sketch EF" panose="020B0603020104020203" pitchFamily="34" charset="0"/>
              </a:defRPr>
            </a:lvl1pPr>
          </a:lstStyle>
          <a:p>
            <a:r>
              <a:rPr lang="en-GB" dirty="0"/>
              <a:t>IV – Description of Modules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DB2BCA6E84E94C8EC2207C0498509C" ma:contentTypeVersion="17" ma:contentTypeDescription="Create a new document." ma:contentTypeScope="" ma:versionID="43fb75f6675664bfb5197e451823b2b3">
  <xsd:schema xmlns:xsd="http://www.w3.org/2001/XMLSchema" xmlns:xs="http://www.w3.org/2001/XMLSchema" xmlns:p="http://schemas.microsoft.com/office/2006/metadata/properties" xmlns:ns2="29236c04-73aa-4ed5-a732-6fb74233ad0e" xmlns:ns3="60b8f955-59cb-4b60-8a43-9cbd03a918f4" targetNamespace="http://schemas.microsoft.com/office/2006/metadata/properties" ma:root="true" ma:fieldsID="fc7bfd3f47a33f70706d922c84f972e9" ns2:_="" ns3:_="">
    <xsd:import namespace="29236c04-73aa-4ed5-a732-6fb74233ad0e"/>
    <xsd:import namespace="60b8f955-59cb-4b60-8a43-9cbd03a918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36c04-73aa-4ed5-a732-6fb74233ad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fe470ac-62e4-4381-b276-f16e37aacf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8f955-59cb-4b60-8a43-9cbd03a918f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e5cc15b-4f99-4894-9ce9-74df6f42b00b}" ma:internalName="TaxCatchAll" ma:showField="CatchAllData" ma:web="60b8f955-59cb-4b60-8a43-9cbd03a918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b8f955-59cb-4b60-8a43-9cbd03a918f4" xsi:nil="true"/>
    <lcf76f155ced4ddcb4097134ff3c332f xmlns="29236c04-73aa-4ed5-a732-6fb74233ad0e">
      <Terms xmlns="http://schemas.microsoft.com/office/infopath/2007/PartnerControls"/>
    </lcf76f155ced4ddcb4097134ff3c332f>
    <SharedWithUsers xmlns="60b8f955-59cb-4b60-8a43-9cbd03a918f4">
      <UserInfo>
        <DisplayName>Graphic Design projects Members</DisplayName>
        <AccountId>199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91D0105-91C2-40E0-95E8-A9678EF2E850}">
  <ds:schemaRefs>
    <ds:schemaRef ds:uri="29236c04-73aa-4ed5-a732-6fb74233ad0e"/>
    <ds:schemaRef ds:uri="60b8f955-59cb-4b60-8a43-9cbd03a918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EDA3C5A-4A0D-459C-B3C7-1C619BB75D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DD6F3E-DF66-4F02-B3E7-A251E3B20CF1}">
  <ds:schemaRefs>
    <ds:schemaRef ds:uri="60b8f955-59cb-4b60-8a43-9cbd03a918f4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elements/1.1/"/>
    <ds:schemaRef ds:uri="29236c04-73aa-4ed5-a732-6fb74233ad0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</TotalTime>
  <Words>4064</Words>
  <Application>Microsoft Office PowerPoint</Application>
  <PresentationFormat>Grand écran</PresentationFormat>
  <Paragraphs>821</Paragraphs>
  <Slides>58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66" baseType="lpstr">
      <vt:lpstr>Arial</vt:lpstr>
      <vt:lpstr>Calibri</vt:lpstr>
      <vt:lpstr>Calibri Light</vt:lpstr>
      <vt:lpstr>Helvetica</vt:lpstr>
      <vt:lpstr>Nirmala UI</vt:lpstr>
      <vt:lpstr>Times New Roman</vt:lpstr>
      <vt:lpstr>Trebuchet MS</vt:lpstr>
      <vt:lpstr>1_Custom Design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               WORLD</dc:title>
  <dc:creator>mitch0889@gmail.com</dc:creator>
  <cp:lastModifiedBy>Larbi Baalla</cp:lastModifiedBy>
  <cp:revision>6</cp:revision>
  <dcterms:created xsi:type="dcterms:W3CDTF">2021-05-06T13:33:58Z</dcterms:created>
  <dcterms:modified xsi:type="dcterms:W3CDTF">2025-08-03T13:25:19Z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0x01010018DB2BCA6E84E94C8EC2207C0498509C</vt:lpwstr>
  </property>
  <property fmtid="{D5CDD505-2E9C-101B-9397-08002B2CF9AE}" pid="3" name="MediaServiceImageTags">
    <vt:lpwstr/>
  </property>
</Properties>
</file>